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2.xml" ContentType="application/vnd.openxmlformats-officedocument.theme+xml"/>
  <Override PartName="/ppt/authors.xml" ContentType="application/vnd.ms-powerpoint.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4"/>
  </p:sldMasterIdLst>
  <p:notesMasterIdLst>
    <p:notesMasterId r:id="rId23"/>
  </p:notesMasterIdLst>
  <p:sldIdLst>
    <p:sldId id="256" r:id="rId5"/>
    <p:sldId id="402" r:id="rId6"/>
    <p:sldId id="376" r:id="rId7"/>
    <p:sldId id="397" r:id="rId8"/>
    <p:sldId id="398" r:id="rId9"/>
    <p:sldId id="399" r:id="rId10"/>
    <p:sldId id="400" r:id="rId11"/>
    <p:sldId id="403" r:id="rId12"/>
    <p:sldId id="386" r:id="rId13"/>
    <p:sldId id="384" r:id="rId14"/>
    <p:sldId id="380" r:id="rId15"/>
    <p:sldId id="382" r:id="rId16"/>
    <p:sldId id="381" r:id="rId17"/>
    <p:sldId id="383" r:id="rId18"/>
    <p:sldId id="396" r:id="rId19"/>
    <p:sldId id="389" r:id="rId20"/>
    <p:sldId id="401" r:id="rId21"/>
    <p:sldId id="285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Dosis" pitchFamily="2" charset="0"/>
      <p:regular r:id="rId28"/>
      <p:bold r:id="rId29"/>
    </p:embeddedFont>
    <p:embeddedFont>
      <p:font typeface="Montserrat" panose="00000500000000000000" pitchFamily="2" charset="0"/>
      <p:regular r:id="rId30"/>
      <p:bold r:id="rId31"/>
      <p:italic r:id="rId32"/>
      <p:boldItalic r:id="rId33"/>
    </p:embeddedFont>
    <p:embeddedFont>
      <p:font typeface="Roboto Slab" panose="020B0604020202020204" charset="0"/>
      <p:regular r:id="rId34"/>
      <p:bold r:id="rId35"/>
    </p:embeddedFont>
    <p:embeddedFont>
      <p:font typeface="Source Sans Pro" panose="020B050303040302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7FB3BF8-1F8A-291C-840A-853B553636E0}" name="ALDO RAZIEL HERNANDEZ ALVAREZ" initials="ARHA" userId="S::ARHernandez@cnsf.gob.mx::5bf40253-5cfa-4473-9e63-9d01842aff2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7A"/>
    <a:srgbClr val="BADDFF"/>
    <a:srgbClr val="0091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01FB10D-A61A-4DE4-8506-F670E7A89527}">
  <a:tblStyle styleId="{701FB10D-A61A-4DE4-8506-F670E7A895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398DAF6-0271-4389-B3DC-BA433CC306D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40" autoAdjust="0"/>
    <p:restoredTop sz="93640" autoAdjust="0"/>
  </p:normalViewPr>
  <p:slideViewPr>
    <p:cSldViewPr snapToGrid="0">
      <p:cViewPr varScale="1">
        <p:scale>
          <a:sx n="102" d="100"/>
          <a:sy n="102" d="100"/>
        </p:scale>
        <p:origin x="58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45" Type="http://schemas.openxmlformats.org/officeDocument/2006/relationships/customXml" Target="../customXml/item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Agregar otro ejemplo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4628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Agregar otro ejemplo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8010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Agregar otro ejemplo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8276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4286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5112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8776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c0d2a5a07d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c0d2a5a07d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3355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9435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5022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7092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6309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3874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7523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Agregar otro ejemplo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9048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00185" y="1991850"/>
            <a:ext cx="5807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37531" y="463007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790243" y="4182401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893253" y="3333348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771302" y="4923775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386266" y="50813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479460" y="2703980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61540" y="643097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507235" y="1080863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314019" y="3625322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882858" y="4186761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58313" y="1596559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396483" y="226428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617492" y="2000594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425273" y="387880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014029" y="4567546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ctrTitle"/>
          </p:nvPr>
        </p:nvSpPr>
        <p:spPr>
          <a:xfrm>
            <a:off x="1720967" y="1330036"/>
            <a:ext cx="5807400" cy="23827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dirty="0">
                <a:solidFill>
                  <a:srgbClr val="003E7A"/>
                </a:solidFill>
              </a:rPr>
              <a:t>Taller sobre el Manual del Sistema Estadístico de los Seguros de Accidentes Personales</a:t>
            </a:r>
            <a:endParaRPr lang="en-US" sz="4000" dirty="0">
              <a:solidFill>
                <a:srgbClr val="003E7A"/>
              </a:solidFill>
            </a:endParaRPr>
          </a:p>
        </p:txBody>
      </p:sp>
      <p:sp>
        <p:nvSpPr>
          <p:cNvPr id="5" name="Google Shape;72;p12">
            <a:extLst>
              <a:ext uri="{FF2B5EF4-FFF2-40B4-BE49-F238E27FC236}">
                <a16:creationId xmlns:a16="http://schemas.microsoft.com/office/drawing/2014/main" id="{8919495B-E7DB-4825-9B6A-7F2FF0F04378}"/>
              </a:ext>
            </a:extLst>
          </p:cNvPr>
          <p:cNvSpPr txBox="1">
            <a:spLocks/>
          </p:cNvSpPr>
          <p:nvPr/>
        </p:nvSpPr>
        <p:spPr>
          <a:xfrm>
            <a:off x="1852693" y="3805118"/>
            <a:ext cx="5438614" cy="861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osis"/>
              <a:buNone/>
              <a:defRPr sz="60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osis"/>
              <a:buNone/>
              <a:defRPr sz="60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osis"/>
              <a:buNone/>
              <a:defRPr sz="60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osis"/>
              <a:buNone/>
              <a:defRPr sz="60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osis"/>
              <a:buNone/>
              <a:defRPr sz="60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osis"/>
              <a:buNone/>
              <a:defRPr sz="60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osis"/>
              <a:buNone/>
              <a:defRPr sz="60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osis"/>
              <a:buNone/>
              <a:defRPr sz="60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osis"/>
              <a:buNone/>
              <a:defRPr sz="60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ctr"/>
            <a:r>
              <a:rPr lang="es-MX" sz="3200" dirty="0">
                <a:solidFill>
                  <a:srgbClr val="003E7A"/>
                </a:solidFill>
              </a:rPr>
              <a:t>Información Estadística  2023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2862D6B-8488-4A99-9B2E-87097BD7C76C}"/>
              </a:ext>
            </a:extLst>
          </p:cNvPr>
          <p:cNvCxnSpPr>
            <a:cxnSpLocks/>
          </p:cNvCxnSpPr>
          <p:nvPr/>
        </p:nvCxnSpPr>
        <p:spPr>
          <a:xfrm>
            <a:off x="1870024" y="3805118"/>
            <a:ext cx="5254852" cy="0"/>
          </a:xfrm>
          <a:prstGeom prst="line">
            <a:avLst/>
          </a:prstGeom>
          <a:ln w="19050">
            <a:solidFill>
              <a:srgbClr val="003E7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0404D4E1-6FB5-4936-95FD-FF08785DA11B}"/>
              </a:ext>
            </a:extLst>
          </p:cNvPr>
          <p:cNvCxnSpPr>
            <a:cxnSpLocks/>
          </p:cNvCxnSpPr>
          <p:nvPr/>
        </p:nvCxnSpPr>
        <p:spPr>
          <a:xfrm>
            <a:off x="1870024" y="3860536"/>
            <a:ext cx="5254852" cy="0"/>
          </a:xfrm>
          <a:prstGeom prst="line">
            <a:avLst/>
          </a:prstGeom>
          <a:ln w="19050">
            <a:solidFill>
              <a:srgbClr val="003E7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44425" y="227271"/>
            <a:ext cx="7987848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b="1" dirty="0">
                <a:solidFill>
                  <a:schemeClr val="accent2">
                    <a:lumMod val="75000"/>
                  </a:schemeClr>
                </a:solidFill>
              </a:rPr>
              <a:t>Prima devengada</a:t>
            </a:r>
            <a:endParaRPr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41218" y="1371391"/>
            <a:ext cx="5784273" cy="3347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s-MX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es-MX" sz="1600" dirty="0"/>
              <a:t>Si la </a:t>
            </a:r>
            <a:r>
              <a:rPr lang="es-MX" sz="1600" b="1" dirty="0"/>
              <a:t>prima devengada</a:t>
            </a:r>
            <a:r>
              <a:rPr lang="es-MX" sz="1600" dirty="0"/>
              <a:t> es </a:t>
            </a:r>
            <a:r>
              <a:rPr lang="es-MX" sz="1600" b="1" dirty="0"/>
              <a:t>igual</a:t>
            </a:r>
            <a:r>
              <a:rPr lang="es-MX" sz="1600" dirty="0"/>
              <a:t> a 0 y el inicio de vigencia es </a:t>
            </a:r>
            <a:r>
              <a:rPr lang="es-MX" sz="1600" b="1" dirty="0"/>
              <a:t>distinto</a:t>
            </a:r>
            <a:r>
              <a:rPr lang="es-MX" sz="1600" dirty="0"/>
              <a:t> al 31 de diciembre del ejercicio entonces el estatus debe ser </a:t>
            </a:r>
            <a:r>
              <a:rPr lang="es-MX" sz="1600" b="1" dirty="0"/>
              <a:t>igual</a:t>
            </a:r>
            <a:r>
              <a:rPr lang="es-MX" sz="1600" dirty="0"/>
              <a:t> a cancelada (clave 3) o anticipada o diferida (clave 5).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solidFill>
            <a:srgbClr val="003E7A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fld id="{00000000-1234-1234-1234-123412341234}" type="slidenum">
              <a:rPr lang="en">
                <a:ln>
                  <a:solidFill>
                    <a:srgbClr val="003E7A"/>
                  </a:solidFill>
                </a:ln>
                <a:solidFill>
                  <a:schemeClr val="bg1"/>
                </a:solidFill>
              </a:rPr>
              <a:pPr algn="ctr"/>
              <a:t>10</a:t>
            </a:fld>
            <a:endParaRPr dirty="0">
              <a:ln>
                <a:solidFill>
                  <a:srgbClr val="003E7A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21" name="Google Shape;369;p33">
            <a:extLst>
              <a:ext uri="{FF2B5EF4-FFF2-40B4-BE49-F238E27FC236}">
                <a16:creationId xmlns:a16="http://schemas.microsoft.com/office/drawing/2014/main" id="{58FDC348-EA57-47FF-8649-1D7128852838}"/>
              </a:ext>
            </a:extLst>
          </p:cNvPr>
          <p:cNvGrpSpPr/>
          <p:nvPr/>
        </p:nvGrpSpPr>
        <p:grpSpPr>
          <a:xfrm>
            <a:off x="6698672" y="1614055"/>
            <a:ext cx="1646909" cy="3329058"/>
            <a:chOff x="2547150" y="238125"/>
            <a:chExt cx="2525675" cy="5238750"/>
          </a:xfrm>
        </p:grpSpPr>
        <p:sp>
          <p:nvSpPr>
            <p:cNvPr id="22" name="Google Shape;370;p33">
              <a:extLst>
                <a:ext uri="{FF2B5EF4-FFF2-40B4-BE49-F238E27FC236}">
                  <a16:creationId xmlns:a16="http://schemas.microsoft.com/office/drawing/2014/main" id="{3682285E-5C36-4795-9D8C-B768F07C08D5}"/>
                </a:ext>
              </a:extLst>
            </p:cNvPr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371;p33">
              <a:extLst>
                <a:ext uri="{FF2B5EF4-FFF2-40B4-BE49-F238E27FC236}">
                  <a16:creationId xmlns:a16="http://schemas.microsoft.com/office/drawing/2014/main" id="{7F841A7A-BFA2-4EE6-AADC-4B8E4BF601BC}"/>
                </a:ext>
              </a:extLst>
            </p:cNvPr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72;p33">
              <a:extLst>
                <a:ext uri="{FF2B5EF4-FFF2-40B4-BE49-F238E27FC236}">
                  <a16:creationId xmlns:a16="http://schemas.microsoft.com/office/drawing/2014/main" id="{9F6A1401-12C1-464F-8309-4B13053F8B5F}"/>
                </a:ext>
              </a:extLst>
            </p:cNvPr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3;p33">
              <a:extLst>
                <a:ext uri="{FF2B5EF4-FFF2-40B4-BE49-F238E27FC236}">
                  <a16:creationId xmlns:a16="http://schemas.microsoft.com/office/drawing/2014/main" id="{FD3F6BE5-4895-4197-BA40-5F43C7590FEB}"/>
                </a:ext>
              </a:extLst>
            </p:cNvPr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118;p18">
            <a:extLst>
              <a:ext uri="{FF2B5EF4-FFF2-40B4-BE49-F238E27FC236}">
                <a16:creationId xmlns:a16="http://schemas.microsoft.com/office/drawing/2014/main" id="{82705B2A-57BE-4B33-AA6C-0E99F9B7E80C}"/>
              </a:ext>
            </a:extLst>
          </p:cNvPr>
          <p:cNvSpPr txBox="1">
            <a:spLocks/>
          </p:cNvSpPr>
          <p:nvPr/>
        </p:nvSpPr>
        <p:spPr>
          <a:xfrm>
            <a:off x="6802582" y="2237509"/>
            <a:ext cx="1433946" cy="1719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MX" sz="1400" b="1" u="sng" dirty="0">
                <a:solidFill>
                  <a:srgbClr val="003E7A"/>
                </a:solidFill>
              </a:rPr>
              <a:t>Aplica para:</a:t>
            </a:r>
          </a:p>
          <a:p>
            <a:endParaRPr lang="es-MX" sz="1400" b="1" dirty="0">
              <a:solidFill>
                <a:srgbClr val="003E7A"/>
              </a:solidFill>
            </a:endParaRPr>
          </a:p>
          <a:p>
            <a:endParaRPr lang="es-MX" sz="1400" b="1" dirty="0">
              <a:solidFill>
                <a:srgbClr val="003E7A"/>
              </a:solidFill>
            </a:endParaRPr>
          </a:p>
          <a:p>
            <a:endParaRPr lang="es-MX" sz="1400" b="1" dirty="0">
              <a:solidFill>
                <a:srgbClr val="003E7A"/>
              </a:solidFill>
            </a:endParaRPr>
          </a:p>
          <a:p>
            <a:r>
              <a:rPr lang="es-MX" sz="1400" b="1" dirty="0">
                <a:solidFill>
                  <a:srgbClr val="003E7A"/>
                </a:solidFill>
              </a:rPr>
              <a:t>AP Colectivo</a:t>
            </a:r>
          </a:p>
          <a:p>
            <a:endParaRPr lang="es-MX" sz="1400" b="1" dirty="0">
              <a:solidFill>
                <a:srgbClr val="003E7A"/>
              </a:solidFill>
            </a:endParaRPr>
          </a:p>
          <a:p>
            <a:r>
              <a:rPr lang="es-MX" sz="1400" b="1" dirty="0">
                <a:solidFill>
                  <a:srgbClr val="003E7A"/>
                </a:solidFill>
              </a:rPr>
              <a:t>AP Individual</a:t>
            </a:r>
          </a:p>
        </p:txBody>
      </p:sp>
    </p:spTree>
    <p:extLst>
      <p:ext uri="{BB962C8B-B14F-4D97-AF65-F5344CB8AC3E}">
        <p14:creationId xmlns:p14="http://schemas.microsoft.com/office/powerpoint/2010/main" val="3289613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44425" y="227271"/>
            <a:ext cx="7987848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b="1" dirty="0">
                <a:solidFill>
                  <a:schemeClr val="accent2">
                    <a:lumMod val="75000"/>
                  </a:schemeClr>
                </a:solidFill>
              </a:rPr>
              <a:t>Prima devengada</a:t>
            </a:r>
            <a:endParaRPr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444137" y="1226053"/>
            <a:ext cx="6081354" cy="33496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MX" sz="1600" dirty="0"/>
              <a:t>Si el estatus es </a:t>
            </a:r>
            <a:r>
              <a:rPr lang="es-MX" sz="1600" b="1" dirty="0"/>
              <a:t>igual</a:t>
            </a:r>
            <a:r>
              <a:rPr lang="es-MX" sz="1600" dirty="0"/>
              <a:t> a cancelada (clave 3), la fecha de emisión es igual al año de reporte y la moneda es nacional entonces la </a:t>
            </a:r>
            <a:r>
              <a:rPr lang="es-MX" sz="1600" b="1" dirty="0"/>
              <a:t>prima devengada </a:t>
            </a:r>
            <a:r>
              <a:rPr lang="es-MX" sz="1600" dirty="0"/>
              <a:t>debe ser </a:t>
            </a:r>
            <a:r>
              <a:rPr lang="es-MX" sz="1600" b="1" dirty="0"/>
              <a:t>igual </a:t>
            </a:r>
            <a:r>
              <a:rPr lang="es-MX" sz="1600" dirty="0"/>
              <a:t>a la prima emitida.</a:t>
            </a:r>
          </a:p>
          <a:p>
            <a:pPr marL="76200" indent="0">
              <a:buNone/>
            </a:pPr>
            <a:endParaRPr lang="es-MX" sz="1600" dirty="0"/>
          </a:p>
          <a:p>
            <a:pPr marL="76200" indent="0">
              <a:buNone/>
            </a:pPr>
            <a:endParaRPr lang="es-MX" sz="1600" dirty="0"/>
          </a:p>
          <a:p>
            <a:pPr marL="76200" indent="0">
              <a:buNone/>
            </a:pPr>
            <a:endParaRPr lang="es-MX" sz="1600" dirty="0"/>
          </a:p>
          <a:p>
            <a:pPr marL="76200" indent="0">
              <a:buNone/>
            </a:pPr>
            <a:endParaRPr lang="es-MX" sz="1600" dirty="0"/>
          </a:p>
          <a:p>
            <a:pPr>
              <a:buFont typeface="Wingdings" panose="05000000000000000000" pitchFamily="2" charset="2"/>
              <a:buChar char="§"/>
            </a:pPr>
            <a:endParaRPr lang="es-MX" sz="1600"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solidFill>
            <a:srgbClr val="003E7A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fld id="{00000000-1234-1234-1234-123412341234}" type="slidenum">
              <a:rPr lang="en">
                <a:ln>
                  <a:solidFill>
                    <a:srgbClr val="003E7A"/>
                  </a:solidFill>
                </a:ln>
                <a:solidFill>
                  <a:schemeClr val="bg1"/>
                </a:solidFill>
              </a:rPr>
              <a:pPr algn="ctr"/>
              <a:t>11</a:t>
            </a:fld>
            <a:endParaRPr dirty="0">
              <a:ln>
                <a:solidFill>
                  <a:srgbClr val="003E7A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21" name="Google Shape;369;p33">
            <a:extLst>
              <a:ext uri="{FF2B5EF4-FFF2-40B4-BE49-F238E27FC236}">
                <a16:creationId xmlns:a16="http://schemas.microsoft.com/office/drawing/2014/main" id="{58FDC348-EA57-47FF-8649-1D7128852838}"/>
              </a:ext>
            </a:extLst>
          </p:cNvPr>
          <p:cNvGrpSpPr/>
          <p:nvPr/>
        </p:nvGrpSpPr>
        <p:grpSpPr>
          <a:xfrm>
            <a:off x="6698672" y="1614055"/>
            <a:ext cx="1646909" cy="3329058"/>
            <a:chOff x="2547150" y="238125"/>
            <a:chExt cx="2525675" cy="5238750"/>
          </a:xfrm>
        </p:grpSpPr>
        <p:sp>
          <p:nvSpPr>
            <p:cNvPr id="22" name="Google Shape;370;p33">
              <a:extLst>
                <a:ext uri="{FF2B5EF4-FFF2-40B4-BE49-F238E27FC236}">
                  <a16:creationId xmlns:a16="http://schemas.microsoft.com/office/drawing/2014/main" id="{3682285E-5C36-4795-9D8C-B768F07C08D5}"/>
                </a:ext>
              </a:extLst>
            </p:cNvPr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371;p33">
              <a:extLst>
                <a:ext uri="{FF2B5EF4-FFF2-40B4-BE49-F238E27FC236}">
                  <a16:creationId xmlns:a16="http://schemas.microsoft.com/office/drawing/2014/main" id="{7F841A7A-BFA2-4EE6-AADC-4B8E4BF601BC}"/>
                </a:ext>
              </a:extLst>
            </p:cNvPr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72;p33">
              <a:extLst>
                <a:ext uri="{FF2B5EF4-FFF2-40B4-BE49-F238E27FC236}">
                  <a16:creationId xmlns:a16="http://schemas.microsoft.com/office/drawing/2014/main" id="{9F6A1401-12C1-464F-8309-4B13053F8B5F}"/>
                </a:ext>
              </a:extLst>
            </p:cNvPr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3;p33">
              <a:extLst>
                <a:ext uri="{FF2B5EF4-FFF2-40B4-BE49-F238E27FC236}">
                  <a16:creationId xmlns:a16="http://schemas.microsoft.com/office/drawing/2014/main" id="{FD3F6BE5-4895-4197-BA40-5F43C7590FEB}"/>
                </a:ext>
              </a:extLst>
            </p:cNvPr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118;p18">
            <a:extLst>
              <a:ext uri="{FF2B5EF4-FFF2-40B4-BE49-F238E27FC236}">
                <a16:creationId xmlns:a16="http://schemas.microsoft.com/office/drawing/2014/main" id="{82705B2A-57BE-4B33-AA6C-0E99F9B7E80C}"/>
              </a:ext>
            </a:extLst>
          </p:cNvPr>
          <p:cNvSpPr txBox="1">
            <a:spLocks/>
          </p:cNvSpPr>
          <p:nvPr/>
        </p:nvSpPr>
        <p:spPr>
          <a:xfrm>
            <a:off x="6802582" y="2237509"/>
            <a:ext cx="1433946" cy="1719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MX" sz="1400" b="1" u="sng" dirty="0">
                <a:solidFill>
                  <a:srgbClr val="003E7A"/>
                </a:solidFill>
              </a:rPr>
              <a:t>Aplica para:</a:t>
            </a:r>
          </a:p>
          <a:p>
            <a:endParaRPr lang="es-MX" sz="1400" b="1" dirty="0">
              <a:solidFill>
                <a:srgbClr val="003E7A"/>
              </a:solidFill>
            </a:endParaRPr>
          </a:p>
          <a:p>
            <a:endParaRPr lang="es-MX" sz="1400" b="1" dirty="0">
              <a:solidFill>
                <a:srgbClr val="003E7A"/>
              </a:solidFill>
            </a:endParaRPr>
          </a:p>
          <a:p>
            <a:endParaRPr lang="es-MX" sz="1400" b="1" dirty="0">
              <a:solidFill>
                <a:srgbClr val="003E7A"/>
              </a:solidFill>
            </a:endParaRPr>
          </a:p>
          <a:p>
            <a:r>
              <a:rPr lang="es-MX" sz="1400" b="1" dirty="0">
                <a:solidFill>
                  <a:srgbClr val="003E7A"/>
                </a:solidFill>
              </a:rPr>
              <a:t>AP Colectivo</a:t>
            </a:r>
          </a:p>
          <a:p>
            <a:endParaRPr lang="es-MX" sz="1400" b="1" dirty="0">
              <a:solidFill>
                <a:srgbClr val="003E7A"/>
              </a:solidFill>
            </a:endParaRPr>
          </a:p>
          <a:p>
            <a:r>
              <a:rPr lang="es-MX" sz="1400" b="1" dirty="0">
                <a:solidFill>
                  <a:srgbClr val="003E7A"/>
                </a:solidFill>
              </a:rPr>
              <a:t>AP Individual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8E0A36E3-37AC-47EF-9909-AD289FEE604B}"/>
              </a:ext>
            </a:extLst>
          </p:cNvPr>
          <p:cNvCxnSpPr>
            <a:cxnSpLocks/>
          </p:cNvCxnSpPr>
          <p:nvPr/>
        </p:nvCxnSpPr>
        <p:spPr>
          <a:xfrm>
            <a:off x="673770" y="3193117"/>
            <a:ext cx="5851721" cy="19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9723CA7-927A-4631-AF0B-894D07296D36}"/>
              </a:ext>
            </a:extLst>
          </p:cNvPr>
          <p:cNvCxnSpPr>
            <a:cxnSpLocks/>
          </p:cNvCxnSpPr>
          <p:nvPr/>
        </p:nvCxnSpPr>
        <p:spPr>
          <a:xfrm>
            <a:off x="2319500" y="2917465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53F8CD-138C-4511-9884-77091192FAB9}"/>
              </a:ext>
            </a:extLst>
          </p:cNvPr>
          <p:cNvSpPr txBox="1"/>
          <p:nvPr/>
        </p:nvSpPr>
        <p:spPr>
          <a:xfrm>
            <a:off x="2286001" y="3356329"/>
            <a:ext cx="1443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Septiembre 2023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4CB7AA4-E8D0-47A8-95C1-9637DE4134CF}"/>
              </a:ext>
            </a:extLst>
          </p:cNvPr>
          <p:cNvSpPr txBox="1"/>
          <p:nvPr/>
        </p:nvSpPr>
        <p:spPr>
          <a:xfrm>
            <a:off x="1418178" y="3251011"/>
            <a:ext cx="831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…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54B4AB9-2BFB-4C53-8169-7E680B828AAB}"/>
              </a:ext>
            </a:extLst>
          </p:cNvPr>
          <p:cNvSpPr txBox="1"/>
          <p:nvPr/>
        </p:nvSpPr>
        <p:spPr>
          <a:xfrm>
            <a:off x="0" y="3371324"/>
            <a:ext cx="1239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rgbClr val="C00000"/>
                </a:solidFill>
              </a:rPr>
              <a:t>Marzo 2023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24A690F-02C1-416C-BD36-9DBB0BB61755}"/>
              </a:ext>
            </a:extLst>
          </p:cNvPr>
          <p:cNvSpPr txBox="1"/>
          <p:nvPr/>
        </p:nvSpPr>
        <p:spPr>
          <a:xfrm>
            <a:off x="194196" y="2661999"/>
            <a:ext cx="102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/>
              <a:t>Inicio de vigencia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B1B630D-BD19-4C15-B1DF-929572DDEF3B}"/>
              </a:ext>
            </a:extLst>
          </p:cNvPr>
          <p:cNvSpPr txBox="1"/>
          <p:nvPr/>
        </p:nvSpPr>
        <p:spPr>
          <a:xfrm>
            <a:off x="5899356" y="2477106"/>
            <a:ext cx="890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/>
              <a:t>Fin de vigencia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6277FD10-2495-4C9B-9A44-3B7388D3A18F}"/>
              </a:ext>
            </a:extLst>
          </p:cNvPr>
          <p:cNvCxnSpPr>
            <a:cxnSpLocks/>
          </p:cNvCxnSpPr>
          <p:nvPr/>
        </p:nvCxnSpPr>
        <p:spPr>
          <a:xfrm>
            <a:off x="3650996" y="2989654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10E02FA1-4258-48BD-A927-00BC027D1D40}"/>
              </a:ext>
            </a:extLst>
          </p:cNvPr>
          <p:cNvCxnSpPr>
            <a:cxnSpLocks/>
          </p:cNvCxnSpPr>
          <p:nvPr/>
        </p:nvCxnSpPr>
        <p:spPr>
          <a:xfrm>
            <a:off x="1036132" y="2849284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0515D1E-C4AC-480C-8635-60A51D6B2B23}"/>
              </a:ext>
            </a:extLst>
          </p:cNvPr>
          <p:cNvSpPr txBox="1"/>
          <p:nvPr/>
        </p:nvSpPr>
        <p:spPr>
          <a:xfrm>
            <a:off x="315927" y="3814960"/>
            <a:ext cx="10708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/>
              <a:t>Prima emitida $40,000</a:t>
            </a:r>
          </a:p>
          <a:p>
            <a:pPr algn="ctr"/>
            <a:endParaRPr lang="es-MX" sz="1000" b="1" dirty="0"/>
          </a:p>
          <a:p>
            <a:pPr algn="ctr"/>
            <a:r>
              <a:rPr lang="es-MX" sz="1000" b="1" dirty="0"/>
              <a:t>Prima devengada $0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F080342D-3844-4019-9D90-98D8BB3617C6}"/>
              </a:ext>
            </a:extLst>
          </p:cNvPr>
          <p:cNvCxnSpPr>
            <a:cxnSpLocks/>
          </p:cNvCxnSpPr>
          <p:nvPr/>
        </p:nvCxnSpPr>
        <p:spPr>
          <a:xfrm>
            <a:off x="4649616" y="2937517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A4131F2-0557-4E79-B8F1-EDE527663051}"/>
              </a:ext>
            </a:extLst>
          </p:cNvPr>
          <p:cNvSpPr txBox="1"/>
          <p:nvPr/>
        </p:nvSpPr>
        <p:spPr>
          <a:xfrm>
            <a:off x="4604086" y="3424506"/>
            <a:ext cx="1443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Diciembre 2023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15AE8662-6687-4012-8913-3AABAF2E171E}"/>
              </a:ext>
            </a:extLst>
          </p:cNvPr>
          <p:cNvCxnSpPr>
            <a:cxnSpLocks/>
          </p:cNvCxnSpPr>
          <p:nvPr/>
        </p:nvCxnSpPr>
        <p:spPr>
          <a:xfrm>
            <a:off x="5824702" y="2889390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C8E006C-D101-4B77-AA54-7358522D787B}"/>
              </a:ext>
            </a:extLst>
          </p:cNvPr>
          <p:cNvSpPr txBox="1"/>
          <p:nvPr/>
        </p:nvSpPr>
        <p:spPr>
          <a:xfrm>
            <a:off x="4773689" y="3670452"/>
            <a:ext cx="10740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/>
              <a:t>Prima emitida $20,164</a:t>
            </a:r>
          </a:p>
          <a:p>
            <a:pPr algn="ctr"/>
            <a:endParaRPr lang="es-MX" sz="1000" b="1" dirty="0"/>
          </a:p>
          <a:p>
            <a:pPr algn="ctr"/>
            <a:r>
              <a:rPr lang="es-MX" sz="1000" b="1" dirty="0"/>
              <a:t>Prima devengada </a:t>
            </a:r>
          </a:p>
          <a:p>
            <a:pPr algn="ctr"/>
            <a:r>
              <a:rPr lang="es-MX" sz="1000" b="1" dirty="0"/>
              <a:t>$ 20,164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8B8C7CC2-7DD4-4D54-9EA6-CB0E0BD61305}"/>
              </a:ext>
            </a:extLst>
          </p:cNvPr>
          <p:cNvSpPr/>
          <p:nvPr/>
        </p:nvSpPr>
        <p:spPr>
          <a:xfrm>
            <a:off x="4704347" y="2424169"/>
            <a:ext cx="1275348" cy="2322095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756912F-F800-48CE-A8E9-D7604EA25828}"/>
              </a:ext>
            </a:extLst>
          </p:cNvPr>
          <p:cNvSpPr txBox="1"/>
          <p:nvPr/>
        </p:nvSpPr>
        <p:spPr>
          <a:xfrm>
            <a:off x="2540863" y="2665602"/>
            <a:ext cx="1014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/>
              <a:t>Cancelación a prorrata</a:t>
            </a: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91A8DFC0-19A8-4F41-87D3-22E73AA518B0}"/>
              </a:ext>
            </a:extLst>
          </p:cNvPr>
          <p:cNvCxnSpPr>
            <a:cxnSpLocks/>
          </p:cNvCxnSpPr>
          <p:nvPr/>
        </p:nvCxnSpPr>
        <p:spPr>
          <a:xfrm>
            <a:off x="6534565" y="2937518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78E9E1C-47C9-41C4-9747-A45FAB3429E7}"/>
              </a:ext>
            </a:extLst>
          </p:cNvPr>
          <p:cNvSpPr txBox="1"/>
          <p:nvPr/>
        </p:nvSpPr>
        <p:spPr>
          <a:xfrm>
            <a:off x="4780159" y="2648395"/>
            <a:ext cx="1014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/>
              <a:t>Cancelación a prorrata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0D84AEE-F5BA-462E-B41F-82658FE7CF2E}"/>
              </a:ext>
            </a:extLst>
          </p:cNvPr>
          <p:cNvSpPr txBox="1"/>
          <p:nvPr/>
        </p:nvSpPr>
        <p:spPr>
          <a:xfrm>
            <a:off x="270956" y="2272437"/>
            <a:ext cx="10146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solidFill>
                  <a:srgbClr val="C00000"/>
                </a:solidFill>
              </a:rPr>
              <a:t>EJEMPLO 1</a:t>
            </a:r>
          </a:p>
        </p:txBody>
      </p:sp>
    </p:spTree>
    <p:extLst>
      <p:ext uri="{BB962C8B-B14F-4D97-AF65-F5344CB8AC3E}">
        <p14:creationId xmlns:p14="http://schemas.microsoft.com/office/powerpoint/2010/main" val="2578747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44425" y="227271"/>
            <a:ext cx="7987848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b="1" dirty="0">
                <a:solidFill>
                  <a:schemeClr val="accent2">
                    <a:lumMod val="75000"/>
                  </a:schemeClr>
                </a:solidFill>
              </a:rPr>
              <a:t>Prima devengada</a:t>
            </a:r>
            <a:endParaRPr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454988" y="1202413"/>
            <a:ext cx="6081354" cy="33496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MX" sz="1400" dirty="0"/>
              <a:t>Si el estatus es </a:t>
            </a:r>
            <a:r>
              <a:rPr lang="es-MX" sz="1400" b="1" dirty="0"/>
              <a:t>igual</a:t>
            </a:r>
            <a:r>
              <a:rPr lang="es-MX" sz="1400" dirty="0"/>
              <a:t> a cancelada (clave 3), la fecha de emisión es </a:t>
            </a:r>
            <a:r>
              <a:rPr lang="es-MX" sz="1400" b="1" dirty="0"/>
              <a:t>igual </a:t>
            </a:r>
            <a:r>
              <a:rPr lang="es-MX" sz="1400" dirty="0"/>
              <a:t>al año de reporte y la moneda es nacional entonces la </a:t>
            </a:r>
            <a:r>
              <a:rPr lang="es-MX" sz="1400" b="1" dirty="0"/>
              <a:t>prima devengada </a:t>
            </a:r>
            <a:r>
              <a:rPr lang="es-MX" sz="1400" dirty="0"/>
              <a:t>debe ser </a:t>
            </a:r>
            <a:r>
              <a:rPr lang="es-MX" sz="1400" b="1" dirty="0"/>
              <a:t>igual</a:t>
            </a:r>
            <a:r>
              <a:rPr lang="es-MX" sz="1400" dirty="0"/>
              <a:t> a la prima emitida.</a:t>
            </a:r>
          </a:p>
          <a:p>
            <a:pPr marL="76200" indent="0">
              <a:buNone/>
            </a:pPr>
            <a:endParaRPr lang="es-MX" sz="1600" dirty="0"/>
          </a:p>
          <a:p>
            <a:pPr marL="76200" indent="0">
              <a:buNone/>
            </a:pPr>
            <a:endParaRPr lang="es-MX" sz="1600" dirty="0"/>
          </a:p>
          <a:p>
            <a:pPr marL="76200" indent="0">
              <a:buNone/>
            </a:pPr>
            <a:endParaRPr lang="es-MX" sz="1600" dirty="0"/>
          </a:p>
          <a:p>
            <a:pPr marL="76200" indent="0">
              <a:buNone/>
            </a:pPr>
            <a:endParaRPr lang="es-MX" sz="1600" dirty="0"/>
          </a:p>
          <a:p>
            <a:pPr>
              <a:buFont typeface="Wingdings" panose="05000000000000000000" pitchFamily="2" charset="2"/>
              <a:buChar char="§"/>
            </a:pPr>
            <a:endParaRPr lang="es-MX" sz="1600"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solidFill>
            <a:srgbClr val="003E7A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fld id="{00000000-1234-1234-1234-123412341234}" type="slidenum">
              <a:rPr lang="en">
                <a:ln>
                  <a:solidFill>
                    <a:srgbClr val="003E7A"/>
                  </a:solidFill>
                </a:ln>
                <a:solidFill>
                  <a:schemeClr val="bg1"/>
                </a:solidFill>
              </a:rPr>
              <a:pPr algn="ctr"/>
              <a:t>12</a:t>
            </a:fld>
            <a:endParaRPr dirty="0">
              <a:ln>
                <a:solidFill>
                  <a:srgbClr val="003E7A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21" name="Google Shape;369;p33">
            <a:extLst>
              <a:ext uri="{FF2B5EF4-FFF2-40B4-BE49-F238E27FC236}">
                <a16:creationId xmlns:a16="http://schemas.microsoft.com/office/drawing/2014/main" id="{58FDC348-EA57-47FF-8649-1D7128852838}"/>
              </a:ext>
            </a:extLst>
          </p:cNvPr>
          <p:cNvGrpSpPr/>
          <p:nvPr/>
        </p:nvGrpSpPr>
        <p:grpSpPr>
          <a:xfrm>
            <a:off x="6698672" y="1614055"/>
            <a:ext cx="1646909" cy="3329058"/>
            <a:chOff x="2547150" y="238125"/>
            <a:chExt cx="2525675" cy="5238750"/>
          </a:xfrm>
        </p:grpSpPr>
        <p:sp>
          <p:nvSpPr>
            <p:cNvPr id="22" name="Google Shape;370;p33">
              <a:extLst>
                <a:ext uri="{FF2B5EF4-FFF2-40B4-BE49-F238E27FC236}">
                  <a16:creationId xmlns:a16="http://schemas.microsoft.com/office/drawing/2014/main" id="{3682285E-5C36-4795-9D8C-B768F07C08D5}"/>
                </a:ext>
              </a:extLst>
            </p:cNvPr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371;p33">
              <a:extLst>
                <a:ext uri="{FF2B5EF4-FFF2-40B4-BE49-F238E27FC236}">
                  <a16:creationId xmlns:a16="http://schemas.microsoft.com/office/drawing/2014/main" id="{7F841A7A-BFA2-4EE6-AADC-4B8E4BF601BC}"/>
                </a:ext>
              </a:extLst>
            </p:cNvPr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72;p33">
              <a:extLst>
                <a:ext uri="{FF2B5EF4-FFF2-40B4-BE49-F238E27FC236}">
                  <a16:creationId xmlns:a16="http://schemas.microsoft.com/office/drawing/2014/main" id="{9F6A1401-12C1-464F-8309-4B13053F8B5F}"/>
                </a:ext>
              </a:extLst>
            </p:cNvPr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3;p33">
              <a:extLst>
                <a:ext uri="{FF2B5EF4-FFF2-40B4-BE49-F238E27FC236}">
                  <a16:creationId xmlns:a16="http://schemas.microsoft.com/office/drawing/2014/main" id="{FD3F6BE5-4895-4197-BA40-5F43C7590FEB}"/>
                </a:ext>
              </a:extLst>
            </p:cNvPr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118;p18">
            <a:extLst>
              <a:ext uri="{FF2B5EF4-FFF2-40B4-BE49-F238E27FC236}">
                <a16:creationId xmlns:a16="http://schemas.microsoft.com/office/drawing/2014/main" id="{82705B2A-57BE-4B33-AA6C-0E99F9B7E80C}"/>
              </a:ext>
            </a:extLst>
          </p:cNvPr>
          <p:cNvSpPr txBox="1">
            <a:spLocks/>
          </p:cNvSpPr>
          <p:nvPr/>
        </p:nvSpPr>
        <p:spPr>
          <a:xfrm>
            <a:off x="6802582" y="2237509"/>
            <a:ext cx="1433946" cy="1719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MX" sz="1400" b="1" u="sng" dirty="0">
                <a:solidFill>
                  <a:srgbClr val="003E7A"/>
                </a:solidFill>
              </a:rPr>
              <a:t>Aplica para:</a:t>
            </a:r>
          </a:p>
          <a:p>
            <a:endParaRPr lang="es-MX" sz="1400" b="1" dirty="0">
              <a:solidFill>
                <a:srgbClr val="003E7A"/>
              </a:solidFill>
            </a:endParaRPr>
          </a:p>
          <a:p>
            <a:endParaRPr lang="es-MX" sz="1400" b="1" dirty="0">
              <a:solidFill>
                <a:srgbClr val="003E7A"/>
              </a:solidFill>
            </a:endParaRPr>
          </a:p>
          <a:p>
            <a:endParaRPr lang="es-MX" sz="1400" b="1" dirty="0">
              <a:solidFill>
                <a:srgbClr val="003E7A"/>
              </a:solidFill>
            </a:endParaRPr>
          </a:p>
          <a:p>
            <a:r>
              <a:rPr lang="es-MX" sz="1400" b="1" dirty="0">
                <a:solidFill>
                  <a:srgbClr val="003E7A"/>
                </a:solidFill>
              </a:rPr>
              <a:t>AP Colectivo</a:t>
            </a:r>
          </a:p>
          <a:p>
            <a:endParaRPr lang="es-MX" sz="1400" b="1" dirty="0">
              <a:solidFill>
                <a:srgbClr val="003E7A"/>
              </a:solidFill>
            </a:endParaRPr>
          </a:p>
          <a:p>
            <a:r>
              <a:rPr lang="es-MX" sz="1400" b="1" dirty="0">
                <a:solidFill>
                  <a:srgbClr val="003E7A"/>
                </a:solidFill>
              </a:rPr>
              <a:t>AP Individual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8E0A36E3-37AC-47EF-9909-AD289FEE604B}"/>
              </a:ext>
            </a:extLst>
          </p:cNvPr>
          <p:cNvCxnSpPr>
            <a:cxnSpLocks/>
          </p:cNvCxnSpPr>
          <p:nvPr/>
        </p:nvCxnSpPr>
        <p:spPr>
          <a:xfrm>
            <a:off x="673770" y="3193117"/>
            <a:ext cx="5851721" cy="19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9723CA7-927A-4631-AF0B-894D07296D36}"/>
              </a:ext>
            </a:extLst>
          </p:cNvPr>
          <p:cNvCxnSpPr>
            <a:cxnSpLocks/>
          </p:cNvCxnSpPr>
          <p:nvPr/>
        </p:nvCxnSpPr>
        <p:spPr>
          <a:xfrm>
            <a:off x="2319500" y="2917465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53F8CD-138C-4511-9884-77091192FAB9}"/>
              </a:ext>
            </a:extLst>
          </p:cNvPr>
          <p:cNvSpPr txBox="1"/>
          <p:nvPr/>
        </p:nvSpPr>
        <p:spPr>
          <a:xfrm>
            <a:off x="2286001" y="3356329"/>
            <a:ext cx="1443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Septiembre 2023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4CB7AA4-E8D0-47A8-95C1-9637DE4134CF}"/>
              </a:ext>
            </a:extLst>
          </p:cNvPr>
          <p:cNvSpPr txBox="1"/>
          <p:nvPr/>
        </p:nvSpPr>
        <p:spPr>
          <a:xfrm>
            <a:off x="1418178" y="3251011"/>
            <a:ext cx="831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…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54B4AB9-2BFB-4C53-8169-7E680B828AAB}"/>
              </a:ext>
            </a:extLst>
          </p:cNvPr>
          <p:cNvSpPr txBox="1"/>
          <p:nvPr/>
        </p:nvSpPr>
        <p:spPr>
          <a:xfrm>
            <a:off x="0" y="3371324"/>
            <a:ext cx="1239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rgbClr val="C00000"/>
                </a:solidFill>
              </a:rPr>
              <a:t>Marzo 2023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24A690F-02C1-416C-BD36-9DBB0BB61755}"/>
              </a:ext>
            </a:extLst>
          </p:cNvPr>
          <p:cNvSpPr txBox="1"/>
          <p:nvPr/>
        </p:nvSpPr>
        <p:spPr>
          <a:xfrm>
            <a:off x="186822" y="2669374"/>
            <a:ext cx="102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/>
              <a:t>Inicio de vigencia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B1B630D-BD19-4C15-B1DF-929572DDEF3B}"/>
              </a:ext>
            </a:extLst>
          </p:cNvPr>
          <p:cNvSpPr txBox="1"/>
          <p:nvPr/>
        </p:nvSpPr>
        <p:spPr>
          <a:xfrm>
            <a:off x="5899356" y="2477106"/>
            <a:ext cx="890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/>
              <a:t>Fin de vigencia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6277FD10-2495-4C9B-9A44-3B7388D3A18F}"/>
              </a:ext>
            </a:extLst>
          </p:cNvPr>
          <p:cNvCxnSpPr>
            <a:cxnSpLocks/>
          </p:cNvCxnSpPr>
          <p:nvPr/>
        </p:nvCxnSpPr>
        <p:spPr>
          <a:xfrm>
            <a:off x="3650996" y="2989654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10E02FA1-4258-48BD-A927-00BC027D1D40}"/>
              </a:ext>
            </a:extLst>
          </p:cNvPr>
          <p:cNvCxnSpPr>
            <a:cxnSpLocks/>
          </p:cNvCxnSpPr>
          <p:nvPr/>
        </p:nvCxnSpPr>
        <p:spPr>
          <a:xfrm>
            <a:off x="1036132" y="2849284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0515D1E-C4AC-480C-8635-60A51D6B2B23}"/>
              </a:ext>
            </a:extLst>
          </p:cNvPr>
          <p:cNvSpPr txBox="1"/>
          <p:nvPr/>
        </p:nvSpPr>
        <p:spPr>
          <a:xfrm>
            <a:off x="315927" y="3814960"/>
            <a:ext cx="10708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/>
              <a:t>Prima emitida $40,000</a:t>
            </a:r>
          </a:p>
          <a:p>
            <a:pPr algn="ctr"/>
            <a:endParaRPr lang="es-MX" sz="1000" b="1" dirty="0"/>
          </a:p>
          <a:p>
            <a:pPr algn="ctr"/>
            <a:r>
              <a:rPr lang="es-MX" sz="1000" b="1" dirty="0"/>
              <a:t>Prima devengada $0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F080342D-3844-4019-9D90-98D8BB3617C6}"/>
              </a:ext>
            </a:extLst>
          </p:cNvPr>
          <p:cNvCxnSpPr>
            <a:cxnSpLocks/>
          </p:cNvCxnSpPr>
          <p:nvPr/>
        </p:nvCxnSpPr>
        <p:spPr>
          <a:xfrm>
            <a:off x="4649616" y="2937517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A4131F2-0557-4E79-B8F1-EDE527663051}"/>
              </a:ext>
            </a:extLst>
          </p:cNvPr>
          <p:cNvSpPr txBox="1"/>
          <p:nvPr/>
        </p:nvSpPr>
        <p:spPr>
          <a:xfrm>
            <a:off x="4604086" y="3424506"/>
            <a:ext cx="1443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Diciembre 2023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15AE8662-6687-4012-8913-3AABAF2E171E}"/>
              </a:ext>
            </a:extLst>
          </p:cNvPr>
          <p:cNvCxnSpPr>
            <a:cxnSpLocks/>
          </p:cNvCxnSpPr>
          <p:nvPr/>
        </p:nvCxnSpPr>
        <p:spPr>
          <a:xfrm>
            <a:off x="5824702" y="2889390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C8E006C-D101-4B77-AA54-7358522D787B}"/>
              </a:ext>
            </a:extLst>
          </p:cNvPr>
          <p:cNvSpPr txBox="1"/>
          <p:nvPr/>
        </p:nvSpPr>
        <p:spPr>
          <a:xfrm>
            <a:off x="4773689" y="3670452"/>
            <a:ext cx="10740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/>
              <a:t>Prima emitida $0</a:t>
            </a:r>
          </a:p>
          <a:p>
            <a:pPr algn="ctr"/>
            <a:endParaRPr lang="es-MX" sz="1000" b="1" dirty="0"/>
          </a:p>
          <a:p>
            <a:pPr algn="ctr"/>
            <a:r>
              <a:rPr lang="es-MX" sz="1000" b="1" dirty="0"/>
              <a:t>Prima devengada </a:t>
            </a:r>
          </a:p>
          <a:p>
            <a:pPr algn="ctr"/>
            <a:r>
              <a:rPr lang="es-MX" sz="1000" b="1" dirty="0"/>
              <a:t>$ 0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8B8C7CC2-7DD4-4D54-9EA6-CB0E0BD61305}"/>
              </a:ext>
            </a:extLst>
          </p:cNvPr>
          <p:cNvSpPr/>
          <p:nvPr/>
        </p:nvSpPr>
        <p:spPr>
          <a:xfrm>
            <a:off x="4704347" y="2424169"/>
            <a:ext cx="1275348" cy="2322095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91A8DFC0-19A8-4F41-87D3-22E73AA518B0}"/>
              </a:ext>
            </a:extLst>
          </p:cNvPr>
          <p:cNvCxnSpPr>
            <a:cxnSpLocks/>
          </p:cNvCxnSpPr>
          <p:nvPr/>
        </p:nvCxnSpPr>
        <p:spPr>
          <a:xfrm>
            <a:off x="6534565" y="2937518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CDE491B-0E7B-4071-B518-196D3F2AC7C9}"/>
              </a:ext>
            </a:extLst>
          </p:cNvPr>
          <p:cNvSpPr txBox="1"/>
          <p:nvPr/>
        </p:nvSpPr>
        <p:spPr>
          <a:xfrm>
            <a:off x="4879647" y="2612041"/>
            <a:ext cx="8903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/>
              <a:t>Cancelada al inicio de vigencia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D96528BE-3929-4617-A433-BE6F6F5D4C89}"/>
              </a:ext>
            </a:extLst>
          </p:cNvPr>
          <p:cNvSpPr txBox="1"/>
          <p:nvPr/>
        </p:nvSpPr>
        <p:spPr>
          <a:xfrm>
            <a:off x="2350687" y="2698590"/>
            <a:ext cx="1159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solidFill>
                  <a:srgbClr val="C00000"/>
                </a:solidFill>
              </a:rPr>
              <a:t>* Se cancela la póliza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257DBC05-8BA1-4C78-9CB7-FC9859AA50D5}"/>
              </a:ext>
            </a:extLst>
          </p:cNvPr>
          <p:cNvSpPr txBox="1"/>
          <p:nvPr/>
        </p:nvSpPr>
        <p:spPr>
          <a:xfrm>
            <a:off x="279585" y="2174427"/>
            <a:ext cx="10146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solidFill>
                  <a:srgbClr val="C00000"/>
                </a:solidFill>
              </a:rPr>
              <a:t>EJEMPLO 2</a:t>
            </a:r>
          </a:p>
        </p:txBody>
      </p:sp>
    </p:spTree>
    <p:extLst>
      <p:ext uri="{BB962C8B-B14F-4D97-AF65-F5344CB8AC3E}">
        <p14:creationId xmlns:p14="http://schemas.microsoft.com/office/powerpoint/2010/main" val="474418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44425" y="227271"/>
            <a:ext cx="7987848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b="1" dirty="0">
                <a:solidFill>
                  <a:schemeClr val="accent2">
                    <a:lumMod val="75000"/>
                  </a:schemeClr>
                </a:solidFill>
              </a:rPr>
              <a:t>Prima devengada</a:t>
            </a:r>
            <a:endParaRPr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440322" y="1242662"/>
            <a:ext cx="6081354" cy="33496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MX" sz="1600" dirty="0"/>
              <a:t>Si el estatus es </a:t>
            </a:r>
            <a:r>
              <a:rPr lang="es-MX" sz="1600" b="1" dirty="0"/>
              <a:t>igual </a:t>
            </a:r>
            <a:r>
              <a:rPr lang="es-MX" sz="1600" dirty="0"/>
              <a:t>a cancelada (clave 3) y la fecha de emisión es anterior al año de reporte entonces la </a:t>
            </a:r>
            <a:r>
              <a:rPr lang="es-MX" sz="1600" b="1" dirty="0"/>
              <a:t>prima devengada </a:t>
            </a:r>
            <a:r>
              <a:rPr lang="es-MX" sz="1600" dirty="0"/>
              <a:t>debe ser </a:t>
            </a:r>
            <a:r>
              <a:rPr lang="es-MX" sz="1600" b="1" dirty="0"/>
              <a:t>mayor</a:t>
            </a:r>
            <a:r>
              <a:rPr lang="es-MX" sz="1600" dirty="0"/>
              <a:t> a la prima emitida.</a:t>
            </a:r>
          </a:p>
          <a:p>
            <a:pPr marL="76200" indent="0">
              <a:buNone/>
            </a:pPr>
            <a:endParaRPr lang="es-MX" sz="1600" dirty="0"/>
          </a:p>
          <a:p>
            <a:pPr marL="76200" indent="0">
              <a:buNone/>
            </a:pPr>
            <a:endParaRPr lang="es-MX" sz="1600" dirty="0"/>
          </a:p>
          <a:p>
            <a:pPr marL="76200" indent="0">
              <a:buNone/>
            </a:pPr>
            <a:endParaRPr lang="es-MX" sz="1600" dirty="0"/>
          </a:p>
          <a:p>
            <a:pPr marL="76200" indent="0">
              <a:buNone/>
            </a:pPr>
            <a:endParaRPr lang="es-MX" sz="1600" dirty="0"/>
          </a:p>
          <a:p>
            <a:pPr>
              <a:buFont typeface="Wingdings" panose="05000000000000000000" pitchFamily="2" charset="2"/>
              <a:buChar char="§"/>
            </a:pPr>
            <a:endParaRPr lang="es-MX" sz="1600"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solidFill>
            <a:srgbClr val="003E7A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fld id="{00000000-1234-1234-1234-123412341234}" type="slidenum">
              <a:rPr lang="en">
                <a:ln>
                  <a:solidFill>
                    <a:srgbClr val="003E7A"/>
                  </a:solidFill>
                </a:ln>
                <a:solidFill>
                  <a:schemeClr val="bg1"/>
                </a:solidFill>
              </a:rPr>
              <a:pPr algn="ctr"/>
              <a:t>13</a:t>
            </a:fld>
            <a:endParaRPr dirty="0">
              <a:ln>
                <a:solidFill>
                  <a:srgbClr val="003E7A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21" name="Google Shape;369;p33">
            <a:extLst>
              <a:ext uri="{FF2B5EF4-FFF2-40B4-BE49-F238E27FC236}">
                <a16:creationId xmlns:a16="http://schemas.microsoft.com/office/drawing/2014/main" id="{58FDC348-EA57-47FF-8649-1D7128852838}"/>
              </a:ext>
            </a:extLst>
          </p:cNvPr>
          <p:cNvGrpSpPr/>
          <p:nvPr/>
        </p:nvGrpSpPr>
        <p:grpSpPr>
          <a:xfrm>
            <a:off x="6698672" y="1614055"/>
            <a:ext cx="1646909" cy="3329058"/>
            <a:chOff x="2547150" y="238125"/>
            <a:chExt cx="2525675" cy="5238750"/>
          </a:xfrm>
        </p:grpSpPr>
        <p:sp>
          <p:nvSpPr>
            <p:cNvPr id="22" name="Google Shape;370;p33">
              <a:extLst>
                <a:ext uri="{FF2B5EF4-FFF2-40B4-BE49-F238E27FC236}">
                  <a16:creationId xmlns:a16="http://schemas.microsoft.com/office/drawing/2014/main" id="{3682285E-5C36-4795-9D8C-B768F07C08D5}"/>
                </a:ext>
              </a:extLst>
            </p:cNvPr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371;p33">
              <a:extLst>
                <a:ext uri="{FF2B5EF4-FFF2-40B4-BE49-F238E27FC236}">
                  <a16:creationId xmlns:a16="http://schemas.microsoft.com/office/drawing/2014/main" id="{7F841A7A-BFA2-4EE6-AADC-4B8E4BF601BC}"/>
                </a:ext>
              </a:extLst>
            </p:cNvPr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72;p33">
              <a:extLst>
                <a:ext uri="{FF2B5EF4-FFF2-40B4-BE49-F238E27FC236}">
                  <a16:creationId xmlns:a16="http://schemas.microsoft.com/office/drawing/2014/main" id="{9F6A1401-12C1-464F-8309-4B13053F8B5F}"/>
                </a:ext>
              </a:extLst>
            </p:cNvPr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3;p33">
              <a:extLst>
                <a:ext uri="{FF2B5EF4-FFF2-40B4-BE49-F238E27FC236}">
                  <a16:creationId xmlns:a16="http://schemas.microsoft.com/office/drawing/2014/main" id="{FD3F6BE5-4895-4197-BA40-5F43C7590FEB}"/>
                </a:ext>
              </a:extLst>
            </p:cNvPr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118;p18">
            <a:extLst>
              <a:ext uri="{FF2B5EF4-FFF2-40B4-BE49-F238E27FC236}">
                <a16:creationId xmlns:a16="http://schemas.microsoft.com/office/drawing/2014/main" id="{82705B2A-57BE-4B33-AA6C-0E99F9B7E80C}"/>
              </a:ext>
            </a:extLst>
          </p:cNvPr>
          <p:cNvSpPr txBox="1">
            <a:spLocks/>
          </p:cNvSpPr>
          <p:nvPr/>
        </p:nvSpPr>
        <p:spPr>
          <a:xfrm>
            <a:off x="6802582" y="2237509"/>
            <a:ext cx="1433946" cy="1719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MX" sz="1400" b="1" u="sng" dirty="0">
                <a:solidFill>
                  <a:srgbClr val="003E7A"/>
                </a:solidFill>
              </a:rPr>
              <a:t>Aplica para:</a:t>
            </a:r>
          </a:p>
          <a:p>
            <a:endParaRPr lang="es-MX" sz="1400" b="1" dirty="0">
              <a:solidFill>
                <a:srgbClr val="003E7A"/>
              </a:solidFill>
            </a:endParaRPr>
          </a:p>
          <a:p>
            <a:endParaRPr lang="es-MX" sz="1400" b="1" dirty="0">
              <a:solidFill>
                <a:srgbClr val="003E7A"/>
              </a:solidFill>
            </a:endParaRPr>
          </a:p>
          <a:p>
            <a:endParaRPr lang="es-MX" sz="1400" b="1" dirty="0">
              <a:solidFill>
                <a:srgbClr val="003E7A"/>
              </a:solidFill>
            </a:endParaRPr>
          </a:p>
          <a:p>
            <a:r>
              <a:rPr lang="es-MX" sz="1400" b="1" dirty="0">
                <a:solidFill>
                  <a:srgbClr val="003E7A"/>
                </a:solidFill>
              </a:rPr>
              <a:t>AP Colectivo</a:t>
            </a:r>
          </a:p>
          <a:p>
            <a:endParaRPr lang="es-MX" sz="1400" b="1" dirty="0">
              <a:solidFill>
                <a:srgbClr val="003E7A"/>
              </a:solidFill>
            </a:endParaRPr>
          </a:p>
          <a:p>
            <a:r>
              <a:rPr lang="es-MX" sz="1400" b="1" dirty="0">
                <a:solidFill>
                  <a:srgbClr val="003E7A"/>
                </a:solidFill>
              </a:rPr>
              <a:t>AP Individual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8E0A36E3-37AC-47EF-9909-AD289FEE604B}"/>
              </a:ext>
            </a:extLst>
          </p:cNvPr>
          <p:cNvCxnSpPr>
            <a:cxnSpLocks/>
          </p:cNvCxnSpPr>
          <p:nvPr/>
        </p:nvCxnSpPr>
        <p:spPr>
          <a:xfrm>
            <a:off x="673770" y="3193117"/>
            <a:ext cx="5851721" cy="19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9723CA7-927A-4631-AF0B-894D07296D36}"/>
              </a:ext>
            </a:extLst>
          </p:cNvPr>
          <p:cNvCxnSpPr>
            <a:cxnSpLocks/>
          </p:cNvCxnSpPr>
          <p:nvPr/>
        </p:nvCxnSpPr>
        <p:spPr>
          <a:xfrm>
            <a:off x="2319500" y="2917465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53F8CD-138C-4511-9884-77091192FAB9}"/>
              </a:ext>
            </a:extLst>
          </p:cNvPr>
          <p:cNvSpPr txBox="1"/>
          <p:nvPr/>
        </p:nvSpPr>
        <p:spPr>
          <a:xfrm>
            <a:off x="2286001" y="3356329"/>
            <a:ext cx="1443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Septiembre 2023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4CB7AA4-E8D0-47A8-95C1-9637DE4134CF}"/>
              </a:ext>
            </a:extLst>
          </p:cNvPr>
          <p:cNvSpPr txBox="1"/>
          <p:nvPr/>
        </p:nvSpPr>
        <p:spPr>
          <a:xfrm>
            <a:off x="1418178" y="3251011"/>
            <a:ext cx="831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…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54B4AB9-2BFB-4C53-8169-7E680B828AAB}"/>
              </a:ext>
            </a:extLst>
          </p:cNvPr>
          <p:cNvSpPr txBox="1"/>
          <p:nvPr/>
        </p:nvSpPr>
        <p:spPr>
          <a:xfrm>
            <a:off x="0" y="3371324"/>
            <a:ext cx="1239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rgbClr val="C00000"/>
                </a:solidFill>
              </a:rPr>
              <a:t>Marzo 2022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24A690F-02C1-416C-BD36-9DBB0BB61755}"/>
              </a:ext>
            </a:extLst>
          </p:cNvPr>
          <p:cNvSpPr txBox="1"/>
          <p:nvPr/>
        </p:nvSpPr>
        <p:spPr>
          <a:xfrm>
            <a:off x="142577" y="2617754"/>
            <a:ext cx="102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/>
              <a:t>Inicio de vigencia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B1B630D-BD19-4C15-B1DF-929572DDEF3B}"/>
              </a:ext>
            </a:extLst>
          </p:cNvPr>
          <p:cNvSpPr txBox="1"/>
          <p:nvPr/>
        </p:nvSpPr>
        <p:spPr>
          <a:xfrm>
            <a:off x="5899356" y="2477106"/>
            <a:ext cx="890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/>
              <a:t>Fin de vigencia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6277FD10-2495-4C9B-9A44-3B7388D3A18F}"/>
              </a:ext>
            </a:extLst>
          </p:cNvPr>
          <p:cNvCxnSpPr>
            <a:cxnSpLocks/>
          </p:cNvCxnSpPr>
          <p:nvPr/>
        </p:nvCxnSpPr>
        <p:spPr>
          <a:xfrm>
            <a:off x="3650996" y="2989654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10E02FA1-4258-48BD-A927-00BC027D1D40}"/>
              </a:ext>
            </a:extLst>
          </p:cNvPr>
          <p:cNvCxnSpPr>
            <a:cxnSpLocks/>
          </p:cNvCxnSpPr>
          <p:nvPr/>
        </p:nvCxnSpPr>
        <p:spPr>
          <a:xfrm>
            <a:off x="1036132" y="2849284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0515D1E-C4AC-480C-8635-60A51D6B2B23}"/>
              </a:ext>
            </a:extLst>
          </p:cNvPr>
          <p:cNvSpPr txBox="1"/>
          <p:nvPr/>
        </p:nvSpPr>
        <p:spPr>
          <a:xfrm>
            <a:off x="315927" y="3814960"/>
            <a:ext cx="10708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/>
              <a:t>Prima emitida $40,000</a:t>
            </a:r>
          </a:p>
          <a:p>
            <a:pPr algn="ctr"/>
            <a:endParaRPr lang="es-MX" sz="1000" b="1" dirty="0"/>
          </a:p>
          <a:p>
            <a:pPr algn="ctr"/>
            <a:r>
              <a:rPr lang="es-MX" sz="1000" b="1" dirty="0"/>
              <a:t>Prima devengada $0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F080342D-3844-4019-9D90-98D8BB3617C6}"/>
              </a:ext>
            </a:extLst>
          </p:cNvPr>
          <p:cNvCxnSpPr>
            <a:cxnSpLocks/>
          </p:cNvCxnSpPr>
          <p:nvPr/>
        </p:nvCxnSpPr>
        <p:spPr>
          <a:xfrm>
            <a:off x="4649616" y="2937517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A4131F2-0557-4E79-B8F1-EDE527663051}"/>
              </a:ext>
            </a:extLst>
          </p:cNvPr>
          <p:cNvSpPr txBox="1"/>
          <p:nvPr/>
        </p:nvSpPr>
        <p:spPr>
          <a:xfrm>
            <a:off x="4604086" y="3424506"/>
            <a:ext cx="1443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Diciembre 2023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15AE8662-6687-4012-8913-3AABAF2E171E}"/>
              </a:ext>
            </a:extLst>
          </p:cNvPr>
          <p:cNvCxnSpPr>
            <a:cxnSpLocks/>
          </p:cNvCxnSpPr>
          <p:nvPr/>
        </p:nvCxnSpPr>
        <p:spPr>
          <a:xfrm>
            <a:off x="5824702" y="2889390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C8E006C-D101-4B77-AA54-7358522D787B}"/>
              </a:ext>
            </a:extLst>
          </p:cNvPr>
          <p:cNvSpPr txBox="1"/>
          <p:nvPr/>
        </p:nvSpPr>
        <p:spPr>
          <a:xfrm>
            <a:off x="4773689" y="3670452"/>
            <a:ext cx="10740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/>
              <a:t>Prima emitida </a:t>
            </a:r>
            <a:r>
              <a:rPr lang="es-MX" sz="1000" b="1" dirty="0">
                <a:solidFill>
                  <a:srgbClr val="C00000"/>
                </a:solidFill>
              </a:rPr>
              <a:t>-$19,836</a:t>
            </a:r>
          </a:p>
          <a:p>
            <a:pPr algn="ctr"/>
            <a:endParaRPr lang="es-MX" sz="1000" b="1" dirty="0"/>
          </a:p>
          <a:p>
            <a:pPr algn="ctr"/>
            <a:r>
              <a:rPr lang="es-MX" sz="1000" b="1" dirty="0"/>
              <a:t>Prima devengada </a:t>
            </a:r>
          </a:p>
          <a:p>
            <a:pPr algn="ctr"/>
            <a:r>
              <a:rPr lang="es-MX" sz="1000" b="1" dirty="0"/>
              <a:t>$ 20,164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8B8C7CC2-7DD4-4D54-9EA6-CB0E0BD61305}"/>
              </a:ext>
            </a:extLst>
          </p:cNvPr>
          <p:cNvSpPr/>
          <p:nvPr/>
        </p:nvSpPr>
        <p:spPr>
          <a:xfrm>
            <a:off x="4704347" y="2424169"/>
            <a:ext cx="1275348" cy="2322095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756912F-F800-48CE-A8E9-D7604EA25828}"/>
              </a:ext>
            </a:extLst>
          </p:cNvPr>
          <p:cNvSpPr txBox="1"/>
          <p:nvPr/>
        </p:nvSpPr>
        <p:spPr>
          <a:xfrm>
            <a:off x="2577733" y="2599234"/>
            <a:ext cx="1014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/>
              <a:t>Cancelación a prorrata</a:t>
            </a: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91A8DFC0-19A8-4F41-87D3-22E73AA518B0}"/>
              </a:ext>
            </a:extLst>
          </p:cNvPr>
          <p:cNvCxnSpPr>
            <a:cxnSpLocks/>
          </p:cNvCxnSpPr>
          <p:nvPr/>
        </p:nvCxnSpPr>
        <p:spPr>
          <a:xfrm>
            <a:off x="6534565" y="2937518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FBB5A70C-E3A2-4E82-B2B4-9498CF559D5A}"/>
              </a:ext>
            </a:extLst>
          </p:cNvPr>
          <p:cNvSpPr txBox="1"/>
          <p:nvPr/>
        </p:nvSpPr>
        <p:spPr>
          <a:xfrm>
            <a:off x="4826863" y="2569737"/>
            <a:ext cx="1014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/>
              <a:t>Cancelación a prorrata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683BA62-BA1C-4E10-A5E4-7217DBC73CEA}"/>
              </a:ext>
            </a:extLst>
          </p:cNvPr>
          <p:cNvSpPr txBox="1"/>
          <p:nvPr/>
        </p:nvSpPr>
        <p:spPr>
          <a:xfrm>
            <a:off x="241391" y="2282509"/>
            <a:ext cx="10146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solidFill>
                  <a:srgbClr val="C00000"/>
                </a:solidFill>
              </a:rPr>
              <a:t>EJEMPLO 3</a:t>
            </a:r>
          </a:p>
        </p:txBody>
      </p:sp>
    </p:spTree>
    <p:extLst>
      <p:ext uri="{BB962C8B-B14F-4D97-AF65-F5344CB8AC3E}">
        <p14:creationId xmlns:p14="http://schemas.microsoft.com/office/powerpoint/2010/main" val="2870741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44425" y="227271"/>
            <a:ext cx="7987848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b="1" dirty="0">
                <a:solidFill>
                  <a:schemeClr val="accent2">
                    <a:lumMod val="75000"/>
                  </a:schemeClr>
                </a:solidFill>
              </a:rPr>
              <a:t>Prima devengada</a:t>
            </a:r>
            <a:endParaRPr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446767" y="1174481"/>
            <a:ext cx="6081354" cy="33496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MX" sz="1600" dirty="0"/>
              <a:t>Si el estatus es </a:t>
            </a:r>
            <a:r>
              <a:rPr lang="es-MX" sz="1600" b="1" dirty="0"/>
              <a:t>igual</a:t>
            </a:r>
            <a:r>
              <a:rPr lang="es-MX" sz="1600" dirty="0"/>
              <a:t> a cancelada (clave 3) y la fecha de emisión es anterior al año de reporte entonces la </a:t>
            </a:r>
            <a:r>
              <a:rPr lang="es-MX" sz="1600" b="1" dirty="0"/>
              <a:t>prima devengada </a:t>
            </a:r>
            <a:r>
              <a:rPr lang="es-MX" sz="1600" dirty="0"/>
              <a:t>debe ser </a:t>
            </a:r>
            <a:r>
              <a:rPr lang="es-MX" sz="1600" b="1" dirty="0"/>
              <a:t>mayor</a:t>
            </a:r>
            <a:r>
              <a:rPr lang="es-MX" sz="1600" dirty="0"/>
              <a:t> a la prima emitida.</a:t>
            </a:r>
          </a:p>
          <a:p>
            <a:pPr marL="76200" indent="0">
              <a:buNone/>
            </a:pPr>
            <a:endParaRPr lang="es-MX" sz="1600" dirty="0"/>
          </a:p>
          <a:p>
            <a:pPr marL="76200" indent="0">
              <a:buNone/>
            </a:pPr>
            <a:endParaRPr lang="es-MX" sz="1600" dirty="0"/>
          </a:p>
          <a:p>
            <a:pPr marL="76200" indent="0">
              <a:buNone/>
            </a:pPr>
            <a:endParaRPr lang="es-MX" sz="1600" dirty="0"/>
          </a:p>
          <a:p>
            <a:pPr marL="76200" indent="0">
              <a:buNone/>
            </a:pPr>
            <a:endParaRPr lang="es-MX" sz="1600" dirty="0"/>
          </a:p>
          <a:p>
            <a:pPr>
              <a:buFont typeface="Wingdings" panose="05000000000000000000" pitchFamily="2" charset="2"/>
              <a:buChar char="§"/>
            </a:pPr>
            <a:endParaRPr lang="es-MX" sz="1600"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solidFill>
            <a:srgbClr val="003E7A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fld id="{00000000-1234-1234-1234-123412341234}" type="slidenum">
              <a:rPr lang="en">
                <a:ln>
                  <a:solidFill>
                    <a:srgbClr val="003E7A"/>
                  </a:solidFill>
                </a:ln>
                <a:solidFill>
                  <a:schemeClr val="bg1"/>
                </a:solidFill>
              </a:rPr>
              <a:pPr algn="ctr"/>
              <a:t>14</a:t>
            </a:fld>
            <a:endParaRPr dirty="0">
              <a:ln>
                <a:solidFill>
                  <a:srgbClr val="003E7A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21" name="Google Shape;369;p33">
            <a:extLst>
              <a:ext uri="{FF2B5EF4-FFF2-40B4-BE49-F238E27FC236}">
                <a16:creationId xmlns:a16="http://schemas.microsoft.com/office/drawing/2014/main" id="{58FDC348-EA57-47FF-8649-1D7128852838}"/>
              </a:ext>
            </a:extLst>
          </p:cNvPr>
          <p:cNvGrpSpPr/>
          <p:nvPr/>
        </p:nvGrpSpPr>
        <p:grpSpPr>
          <a:xfrm>
            <a:off x="6698672" y="1614055"/>
            <a:ext cx="1646909" cy="3329058"/>
            <a:chOff x="2547150" y="238125"/>
            <a:chExt cx="2525675" cy="5238750"/>
          </a:xfrm>
        </p:grpSpPr>
        <p:sp>
          <p:nvSpPr>
            <p:cNvPr id="22" name="Google Shape;370;p33">
              <a:extLst>
                <a:ext uri="{FF2B5EF4-FFF2-40B4-BE49-F238E27FC236}">
                  <a16:creationId xmlns:a16="http://schemas.microsoft.com/office/drawing/2014/main" id="{3682285E-5C36-4795-9D8C-B768F07C08D5}"/>
                </a:ext>
              </a:extLst>
            </p:cNvPr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371;p33">
              <a:extLst>
                <a:ext uri="{FF2B5EF4-FFF2-40B4-BE49-F238E27FC236}">
                  <a16:creationId xmlns:a16="http://schemas.microsoft.com/office/drawing/2014/main" id="{7F841A7A-BFA2-4EE6-AADC-4B8E4BF601BC}"/>
                </a:ext>
              </a:extLst>
            </p:cNvPr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72;p33">
              <a:extLst>
                <a:ext uri="{FF2B5EF4-FFF2-40B4-BE49-F238E27FC236}">
                  <a16:creationId xmlns:a16="http://schemas.microsoft.com/office/drawing/2014/main" id="{9F6A1401-12C1-464F-8309-4B13053F8B5F}"/>
                </a:ext>
              </a:extLst>
            </p:cNvPr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3;p33">
              <a:extLst>
                <a:ext uri="{FF2B5EF4-FFF2-40B4-BE49-F238E27FC236}">
                  <a16:creationId xmlns:a16="http://schemas.microsoft.com/office/drawing/2014/main" id="{FD3F6BE5-4895-4197-BA40-5F43C7590FEB}"/>
                </a:ext>
              </a:extLst>
            </p:cNvPr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118;p18">
            <a:extLst>
              <a:ext uri="{FF2B5EF4-FFF2-40B4-BE49-F238E27FC236}">
                <a16:creationId xmlns:a16="http://schemas.microsoft.com/office/drawing/2014/main" id="{82705B2A-57BE-4B33-AA6C-0E99F9B7E80C}"/>
              </a:ext>
            </a:extLst>
          </p:cNvPr>
          <p:cNvSpPr txBox="1">
            <a:spLocks/>
          </p:cNvSpPr>
          <p:nvPr/>
        </p:nvSpPr>
        <p:spPr>
          <a:xfrm>
            <a:off x="6802582" y="2237509"/>
            <a:ext cx="1433946" cy="1719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MX" sz="1400" b="1" u="sng" dirty="0">
                <a:solidFill>
                  <a:srgbClr val="003E7A"/>
                </a:solidFill>
              </a:rPr>
              <a:t>Aplica para:</a:t>
            </a:r>
          </a:p>
          <a:p>
            <a:endParaRPr lang="es-MX" sz="1400" b="1" dirty="0">
              <a:solidFill>
                <a:srgbClr val="003E7A"/>
              </a:solidFill>
            </a:endParaRPr>
          </a:p>
          <a:p>
            <a:endParaRPr lang="es-MX" sz="1400" b="1" dirty="0">
              <a:solidFill>
                <a:srgbClr val="003E7A"/>
              </a:solidFill>
            </a:endParaRPr>
          </a:p>
          <a:p>
            <a:endParaRPr lang="es-MX" sz="1400" b="1" dirty="0">
              <a:solidFill>
                <a:srgbClr val="003E7A"/>
              </a:solidFill>
            </a:endParaRPr>
          </a:p>
          <a:p>
            <a:r>
              <a:rPr lang="es-MX" sz="1400" b="1" dirty="0">
                <a:solidFill>
                  <a:srgbClr val="003E7A"/>
                </a:solidFill>
              </a:rPr>
              <a:t>AP Colectivo</a:t>
            </a:r>
          </a:p>
          <a:p>
            <a:endParaRPr lang="es-MX" sz="1400" b="1" dirty="0">
              <a:solidFill>
                <a:srgbClr val="003E7A"/>
              </a:solidFill>
            </a:endParaRPr>
          </a:p>
          <a:p>
            <a:r>
              <a:rPr lang="es-MX" sz="1400" b="1" dirty="0">
                <a:solidFill>
                  <a:srgbClr val="003E7A"/>
                </a:solidFill>
              </a:rPr>
              <a:t>AP Individual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8E0A36E3-37AC-47EF-9909-AD289FEE604B}"/>
              </a:ext>
            </a:extLst>
          </p:cNvPr>
          <p:cNvCxnSpPr>
            <a:cxnSpLocks/>
          </p:cNvCxnSpPr>
          <p:nvPr/>
        </p:nvCxnSpPr>
        <p:spPr>
          <a:xfrm>
            <a:off x="673770" y="3193117"/>
            <a:ext cx="5851721" cy="19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9723CA7-927A-4631-AF0B-894D07296D36}"/>
              </a:ext>
            </a:extLst>
          </p:cNvPr>
          <p:cNvCxnSpPr>
            <a:cxnSpLocks/>
          </p:cNvCxnSpPr>
          <p:nvPr/>
        </p:nvCxnSpPr>
        <p:spPr>
          <a:xfrm>
            <a:off x="2319500" y="2917465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53F8CD-138C-4511-9884-77091192FAB9}"/>
              </a:ext>
            </a:extLst>
          </p:cNvPr>
          <p:cNvSpPr txBox="1"/>
          <p:nvPr/>
        </p:nvSpPr>
        <p:spPr>
          <a:xfrm>
            <a:off x="2286001" y="3356329"/>
            <a:ext cx="1443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Septiembre 2023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4CB7AA4-E8D0-47A8-95C1-9637DE4134CF}"/>
              </a:ext>
            </a:extLst>
          </p:cNvPr>
          <p:cNvSpPr txBox="1"/>
          <p:nvPr/>
        </p:nvSpPr>
        <p:spPr>
          <a:xfrm>
            <a:off x="1418178" y="3251011"/>
            <a:ext cx="831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…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54B4AB9-2BFB-4C53-8169-7E680B828AAB}"/>
              </a:ext>
            </a:extLst>
          </p:cNvPr>
          <p:cNvSpPr txBox="1"/>
          <p:nvPr/>
        </p:nvSpPr>
        <p:spPr>
          <a:xfrm>
            <a:off x="0" y="3371324"/>
            <a:ext cx="1239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rgbClr val="C00000"/>
                </a:solidFill>
              </a:rPr>
              <a:t>Marzo 2022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24A690F-02C1-416C-BD36-9DBB0BB61755}"/>
              </a:ext>
            </a:extLst>
          </p:cNvPr>
          <p:cNvSpPr txBox="1"/>
          <p:nvPr/>
        </p:nvSpPr>
        <p:spPr>
          <a:xfrm>
            <a:off x="179448" y="2617754"/>
            <a:ext cx="102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/>
              <a:t>Inicio de vigencia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B1B630D-BD19-4C15-B1DF-929572DDEF3B}"/>
              </a:ext>
            </a:extLst>
          </p:cNvPr>
          <p:cNvSpPr txBox="1"/>
          <p:nvPr/>
        </p:nvSpPr>
        <p:spPr>
          <a:xfrm>
            <a:off x="5899356" y="2477106"/>
            <a:ext cx="890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/>
              <a:t>Fin de vigencia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6277FD10-2495-4C9B-9A44-3B7388D3A18F}"/>
              </a:ext>
            </a:extLst>
          </p:cNvPr>
          <p:cNvCxnSpPr>
            <a:cxnSpLocks/>
          </p:cNvCxnSpPr>
          <p:nvPr/>
        </p:nvCxnSpPr>
        <p:spPr>
          <a:xfrm>
            <a:off x="3650996" y="2989654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10E02FA1-4258-48BD-A927-00BC027D1D40}"/>
              </a:ext>
            </a:extLst>
          </p:cNvPr>
          <p:cNvCxnSpPr>
            <a:cxnSpLocks/>
          </p:cNvCxnSpPr>
          <p:nvPr/>
        </p:nvCxnSpPr>
        <p:spPr>
          <a:xfrm>
            <a:off x="1036132" y="2849284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0515D1E-C4AC-480C-8635-60A51D6B2B23}"/>
              </a:ext>
            </a:extLst>
          </p:cNvPr>
          <p:cNvSpPr txBox="1"/>
          <p:nvPr/>
        </p:nvSpPr>
        <p:spPr>
          <a:xfrm>
            <a:off x="315927" y="3814960"/>
            <a:ext cx="10708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/>
              <a:t>Prima emitida $40,000</a:t>
            </a:r>
          </a:p>
          <a:p>
            <a:pPr algn="ctr"/>
            <a:endParaRPr lang="es-MX" sz="1000" b="1" dirty="0"/>
          </a:p>
          <a:p>
            <a:pPr algn="ctr"/>
            <a:r>
              <a:rPr lang="es-MX" sz="1000" b="1" dirty="0"/>
              <a:t>Prima devengada $0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F080342D-3844-4019-9D90-98D8BB3617C6}"/>
              </a:ext>
            </a:extLst>
          </p:cNvPr>
          <p:cNvCxnSpPr>
            <a:cxnSpLocks/>
          </p:cNvCxnSpPr>
          <p:nvPr/>
        </p:nvCxnSpPr>
        <p:spPr>
          <a:xfrm>
            <a:off x="4649616" y="2937517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A4131F2-0557-4E79-B8F1-EDE527663051}"/>
              </a:ext>
            </a:extLst>
          </p:cNvPr>
          <p:cNvSpPr txBox="1"/>
          <p:nvPr/>
        </p:nvSpPr>
        <p:spPr>
          <a:xfrm>
            <a:off x="4604086" y="3424506"/>
            <a:ext cx="1443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Diciembre 2023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15AE8662-6687-4012-8913-3AABAF2E171E}"/>
              </a:ext>
            </a:extLst>
          </p:cNvPr>
          <p:cNvCxnSpPr>
            <a:cxnSpLocks/>
          </p:cNvCxnSpPr>
          <p:nvPr/>
        </p:nvCxnSpPr>
        <p:spPr>
          <a:xfrm>
            <a:off x="5824702" y="2889390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C8E006C-D101-4B77-AA54-7358522D787B}"/>
              </a:ext>
            </a:extLst>
          </p:cNvPr>
          <p:cNvSpPr txBox="1"/>
          <p:nvPr/>
        </p:nvSpPr>
        <p:spPr>
          <a:xfrm>
            <a:off x="4773689" y="3670452"/>
            <a:ext cx="10740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/>
              <a:t>Prima emitida </a:t>
            </a:r>
            <a:r>
              <a:rPr lang="es-MX" sz="1000" b="1" dirty="0">
                <a:solidFill>
                  <a:srgbClr val="C00000"/>
                </a:solidFill>
              </a:rPr>
              <a:t>-$40,000</a:t>
            </a:r>
          </a:p>
          <a:p>
            <a:pPr algn="ctr"/>
            <a:endParaRPr lang="es-MX" sz="1000" b="1" dirty="0"/>
          </a:p>
          <a:p>
            <a:pPr algn="ctr"/>
            <a:r>
              <a:rPr lang="es-MX" sz="1000" b="1" dirty="0"/>
              <a:t>Prima devengada </a:t>
            </a:r>
          </a:p>
          <a:p>
            <a:pPr algn="ctr"/>
            <a:r>
              <a:rPr lang="es-MX" sz="1000" b="1" dirty="0"/>
              <a:t>$ 0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8B8C7CC2-7DD4-4D54-9EA6-CB0E0BD61305}"/>
              </a:ext>
            </a:extLst>
          </p:cNvPr>
          <p:cNvSpPr/>
          <p:nvPr/>
        </p:nvSpPr>
        <p:spPr>
          <a:xfrm>
            <a:off x="4704347" y="2424169"/>
            <a:ext cx="1275348" cy="2322095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91A8DFC0-19A8-4F41-87D3-22E73AA518B0}"/>
              </a:ext>
            </a:extLst>
          </p:cNvPr>
          <p:cNvCxnSpPr>
            <a:cxnSpLocks/>
          </p:cNvCxnSpPr>
          <p:nvPr/>
        </p:nvCxnSpPr>
        <p:spPr>
          <a:xfrm>
            <a:off x="6534565" y="2937518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1362C5C-0744-40AB-95BB-C7CEAE9FEA4A}"/>
              </a:ext>
            </a:extLst>
          </p:cNvPr>
          <p:cNvSpPr txBox="1"/>
          <p:nvPr/>
        </p:nvSpPr>
        <p:spPr>
          <a:xfrm>
            <a:off x="4887020" y="2604667"/>
            <a:ext cx="8903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/>
              <a:t>Cancelada al inicio de vigencia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D2011AFD-B940-4DEF-8BEB-375E1239F9B9}"/>
              </a:ext>
            </a:extLst>
          </p:cNvPr>
          <p:cNvSpPr txBox="1"/>
          <p:nvPr/>
        </p:nvSpPr>
        <p:spPr>
          <a:xfrm>
            <a:off x="2424429" y="2705965"/>
            <a:ext cx="1159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solidFill>
                  <a:srgbClr val="C00000"/>
                </a:solidFill>
              </a:rPr>
              <a:t>* Se cancela la póliza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D222A31E-3C06-4410-A611-47521CBB7649}"/>
              </a:ext>
            </a:extLst>
          </p:cNvPr>
          <p:cNvSpPr txBox="1"/>
          <p:nvPr/>
        </p:nvSpPr>
        <p:spPr>
          <a:xfrm>
            <a:off x="248886" y="2255768"/>
            <a:ext cx="10146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solidFill>
                  <a:srgbClr val="C00000"/>
                </a:solidFill>
              </a:rPr>
              <a:t>EJEMPLO 4</a:t>
            </a:r>
          </a:p>
        </p:txBody>
      </p:sp>
    </p:spTree>
    <p:extLst>
      <p:ext uri="{BB962C8B-B14F-4D97-AF65-F5344CB8AC3E}">
        <p14:creationId xmlns:p14="http://schemas.microsoft.com/office/powerpoint/2010/main" val="2360812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06949" y="57654"/>
            <a:ext cx="7987848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b="1" dirty="0">
                <a:solidFill>
                  <a:schemeClr val="accent2">
                    <a:lumMod val="75000"/>
                  </a:schemeClr>
                </a:solidFill>
              </a:rPr>
              <a:t>Prima Emitida </a:t>
            </a:r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41218" y="1378527"/>
            <a:ext cx="5784273" cy="3347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póliza se emitió en el ejercicio actual y el certificado no está cancelado entonces la Prima Emitida debe ser mayor o igual a cero.</a:t>
            </a:r>
          </a:p>
          <a:p>
            <a:pPr>
              <a:buFont typeface="Wingdings" panose="05000000000000000000" pitchFamily="2" charset="2"/>
              <a:buChar char="§"/>
            </a:pPr>
            <a:endParaRPr lang="es-MX" sz="1800"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solidFill>
            <a:srgbClr val="003E7A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fld id="{00000000-1234-1234-1234-123412341234}" type="slidenum">
              <a:rPr lang="en">
                <a:ln>
                  <a:solidFill>
                    <a:srgbClr val="003E7A"/>
                  </a:solidFill>
                </a:ln>
                <a:solidFill>
                  <a:schemeClr val="bg1"/>
                </a:solidFill>
              </a:rPr>
              <a:pPr algn="ctr"/>
              <a:t>15</a:t>
            </a:fld>
            <a:endParaRPr dirty="0">
              <a:ln>
                <a:solidFill>
                  <a:srgbClr val="003E7A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21" name="Google Shape;369;p33">
            <a:extLst>
              <a:ext uri="{FF2B5EF4-FFF2-40B4-BE49-F238E27FC236}">
                <a16:creationId xmlns:a16="http://schemas.microsoft.com/office/drawing/2014/main" id="{58FDC348-EA57-47FF-8649-1D7128852838}"/>
              </a:ext>
            </a:extLst>
          </p:cNvPr>
          <p:cNvGrpSpPr/>
          <p:nvPr/>
        </p:nvGrpSpPr>
        <p:grpSpPr>
          <a:xfrm>
            <a:off x="6698672" y="1614055"/>
            <a:ext cx="1646909" cy="3329058"/>
            <a:chOff x="2547150" y="238125"/>
            <a:chExt cx="2525675" cy="5238750"/>
          </a:xfrm>
        </p:grpSpPr>
        <p:sp>
          <p:nvSpPr>
            <p:cNvPr id="22" name="Google Shape;370;p33">
              <a:extLst>
                <a:ext uri="{FF2B5EF4-FFF2-40B4-BE49-F238E27FC236}">
                  <a16:creationId xmlns:a16="http://schemas.microsoft.com/office/drawing/2014/main" id="{3682285E-5C36-4795-9D8C-B768F07C08D5}"/>
                </a:ext>
              </a:extLst>
            </p:cNvPr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371;p33">
              <a:extLst>
                <a:ext uri="{FF2B5EF4-FFF2-40B4-BE49-F238E27FC236}">
                  <a16:creationId xmlns:a16="http://schemas.microsoft.com/office/drawing/2014/main" id="{7F841A7A-BFA2-4EE6-AADC-4B8E4BF601BC}"/>
                </a:ext>
              </a:extLst>
            </p:cNvPr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72;p33">
              <a:extLst>
                <a:ext uri="{FF2B5EF4-FFF2-40B4-BE49-F238E27FC236}">
                  <a16:creationId xmlns:a16="http://schemas.microsoft.com/office/drawing/2014/main" id="{9F6A1401-12C1-464F-8309-4B13053F8B5F}"/>
                </a:ext>
              </a:extLst>
            </p:cNvPr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3;p33">
              <a:extLst>
                <a:ext uri="{FF2B5EF4-FFF2-40B4-BE49-F238E27FC236}">
                  <a16:creationId xmlns:a16="http://schemas.microsoft.com/office/drawing/2014/main" id="{FD3F6BE5-4895-4197-BA40-5F43C7590FEB}"/>
                </a:ext>
              </a:extLst>
            </p:cNvPr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118;p18">
            <a:extLst>
              <a:ext uri="{FF2B5EF4-FFF2-40B4-BE49-F238E27FC236}">
                <a16:creationId xmlns:a16="http://schemas.microsoft.com/office/drawing/2014/main" id="{82705B2A-57BE-4B33-AA6C-0E99F9B7E80C}"/>
              </a:ext>
            </a:extLst>
          </p:cNvPr>
          <p:cNvSpPr txBox="1">
            <a:spLocks/>
          </p:cNvSpPr>
          <p:nvPr/>
        </p:nvSpPr>
        <p:spPr>
          <a:xfrm>
            <a:off x="6802582" y="2237509"/>
            <a:ext cx="1433946" cy="1719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MX" sz="1400" b="1" u="sng" dirty="0">
                <a:solidFill>
                  <a:srgbClr val="003E7A"/>
                </a:solidFill>
              </a:rPr>
              <a:t>Aplica para:</a:t>
            </a:r>
          </a:p>
          <a:p>
            <a:endParaRPr lang="es-MX" sz="1400" b="1" dirty="0">
              <a:solidFill>
                <a:srgbClr val="003E7A"/>
              </a:solidFill>
            </a:endParaRPr>
          </a:p>
          <a:p>
            <a:endParaRPr lang="es-MX" sz="1400" b="1" dirty="0">
              <a:solidFill>
                <a:srgbClr val="003E7A"/>
              </a:solidFill>
            </a:endParaRPr>
          </a:p>
          <a:p>
            <a:endParaRPr lang="es-MX" sz="1400" b="1" dirty="0">
              <a:solidFill>
                <a:srgbClr val="003E7A"/>
              </a:solidFill>
            </a:endParaRPr>
          </a:p>
          <a:p>
            <a:r>
              <a:rPr lang="es-MX" sz="1400" b="1" dirty="0">
                <a:solidFill>
                  <a:srgbClr val="003E7A"/>
                </a:solidFill>
              </a:rPr>
              <a:t>AP Colectivo</a:t>
            </a:r>
          </a:p>
          <a:p>
            <a:endParaRPr lang="es-MX" sz="1400" b="1" dirty="0">
              <a:solidFill>
                <a:srgbClr val="003E7A"/>
              </a:solidFill>
            </a:endParaRPr>
          </a:p>
          <a:p>
            <a:r>
              <a:rPr lang="es-MX" sz="1400" b="1" dirty="0">
                <a:solidFill>
                  <a:srgbClr val="003E7A"/>
                </a:solidFill>
              </a:rPr>
              <a:t>AP Individual</a:t>
            </a:r>
          </a:p>
        </p:txBody>
      </p:sp>
    </p:spTree>
    <p:extLst>
      <p:ext uri="{BB962C8B-B14F-4D97-AF65-F5344CB8AC3E}">
        <p14:creationId xmlns:p14="http://schemas.microsoft.com/office/powerpoint/2010/main" val="3117378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41218" y="57654"/>
            <a:ext cx="7987848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dirty="0">
                <a:solidFill>
                  <a:schemeClr val="accent2">
                    <a:lumMod val="75000"/>
                  </a:schemeClr>
                </a:solidFill>
              </a:rPr>
              <a:t>Cobertura</a:t>
            </a:r>
            <a:endParaRPr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41218" y="1378527"/>
            <a:ext cx="5784273" cy="3347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el asegurado es menor de 12 años la cobertura debe ser </a:t>
            </a:r>
            <a:r>
              <a:rPr lang="es-MX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distinto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“Muerte Accidental” (clave 01)</a:t>
            </a:r>
            <a:endParaRPr lang="es-MX" sz="1800"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solidFill>
            <a:srgbClr val="003E7A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fld id="{00000000-1234-1234-1234-123412341234}" type="slidenum">
              <a:rPr lang="en">
                <a:ln>
                  <a:solidFill>
                    <a:srgbClr val="003E7A"/>
                  </a:solidFill>
                </a:ln>
                <a:solidFill>
                  <a:schemeClr val="bg1"/>
                </a:solidFill>
              </a:rPr>
              <a:pPr algn="ctr"/>
              <a:t>16</a:t>
            </a:fld>
            <a:endParaRPr dirty="0">
              <a:ln>
                <a:solidFill>
                  <a:srgbClr val="003E7A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21" name="Google Shape;369;p33">
            <a:extLst>
              <a:ext uri="{FF2B5EF4-FFF2-40B4-BE49-F238E27FC236}">
                <a16:creationId xmlns:a16="http://schemas.microsoft.com/office/drawing/2014/main" id="{58FDC348-EA57-47FF-8649-1D7128852838}"/>
              </a:ext>
            </a:extLst>
          </p:cNvPr>
          <p:cNvGrpSpPr/>
          <p:nvPr/>
        </p:nvGrpSpPr>
        <p:grpSpPr>
          <a:xfrm>
            <a:off x="6698672" y="1614055"/>
            <a:ext cx="1646909" cy="3329058"/>
            <a:chOff x="2547150" y="238125"/>
            <a:chExt cx="2525675" cy="5238750"/>
          </a:xfrm>
        </p:grpSpPr>
        <p:sp>
          <p:nvSpPr>
            <p:cNvPr id="22" name="Google Shape;370;p33">
              <a:extLst>
                <a:ext uri="{FF2B5EF4-FFF2-40B4-BE49-F238E27FC236}">
                  <a16:creationId xmlns:a16="http://schemas.microsoft.com/office/drawing/2014/main" id="{3682285E-5C36-4795-9D8C-B768F07C08D5}"/>
                </a:ext>
              </a:extLst>
            </p:cNvPr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371;p33">
              <a:extLst>
                <a:ext uri="{FF2B5EF4-FFF2-40B4-BE49-F238E27FC236}">
                  <a16:creationId xmlns:a16="http://schemas.microsoft.com/office/drawing/2014/main" id="{7F841A7A-BFA2-4EE6-AADC-4B8E4BF601BC}"/>
                </a:ext>
              </a:extLst>
            </p:cNvPr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72;p33">
              <a:extLst>
                <a:ext uri="{FF2B5EF4-FFF2-40B4-BE49-F238E27FC236}">
                  <a16:creationId xmlns:a16="http://schemas.microsoft.com/office/drawing/2014/main" id="{9F6A1401-12C1-464F-8309-4B13053F8B5F}"/>
                </a:ext>
              </a:extLst>
            </p:cNvPr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3;p33">
              <a:extLst>
                <a:ext uri="{FF2B5EF4-FFF2-40B4-BE49-F238E27FC236}">
                  <a16:creationId xmlns:a16="http://schemas.microsoft.com/office/drawing/2014/main" id="{FD3F6BE5-4895-4197-BA40-5F43C7590FEB}"/>
                </a:ext>
              </a:extLst>
            </p:cNvPr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118;p18">
            <a:extLst>
              <a:ext uri="{FF2B5EF4-FFF2-40B4-BE49-F238E27FC236}">
                <a16:creationId xmlns:a16="http://schemas.microsoft.com/office/drawing/2014/main" id="{82705B2A-57BE-4B33-AA6C-0E99F9B7E80C}"/>
              </a:ext>
            </a:extLst>
          </p:cNvPr>
          <p:cNvSpPr txBox="1">
            <a:spLocks/>
          </p:cNvSpPr>
          <p:nvPr/>
        </p:nvSpPr>
        <p:spPr>
          <a:xfrm>
            <a:off x="6802582" y="2237509"/>
            <a:ext cx="1433946" cy="1719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MX" sz="1400" b="1" u="sng" dirty="0">
                <a:solidFill>
                  <a:srgbClr val="003E7A"/>
                </a:solidFill>
              </a:rPr>
              <a:t>Aplica para:</a:t>
            </a:r>
          </a:p>
          <a:p>
            <a:endParaRPr lang="es-MX" sz="1400" b="1" dirty="0">
              <a:solidFill>
                <a:srgbClr val="003E7A"/>
              </a:solidFill>
            </a:endParaRPr>
          </a:p>
          <a:p>
            <a:endParaRPr lang="es-MX" sz="1400" b="1" dirty="0">
              <a:solidFill>
                <a:srgbClr val="003E7A"/>
              </a:solidFill>
            </a:endParaRPr>
          </a:p>
          <a:p>
            <a:endParaRPr lang="es-MX" sz="1400" b="1" dirty="0">
              <a:solidFill>
                <a:srgbClr val="003E7A"/>
              </a:solidFill>
            </a:endParaRPr>
          </a:p>
          <a:p>
            <a:r>
              <a:rPr lang="es-MX" sz="1400" b="1" dirty="0">
                <a:solidFill>
                  <a:srgbClr val="003E7A"/>
                </a:solidFill>
              </a:rPr>
              <a:t>AP Colectivo</a:t>
            </a:r>
          </a:p>
          <a:p>
            <a:endParaRPr lang="es-MX" sz="1400" b="1" dirty="0">
              <a:solidFill>
                <a:srgbClr val="003E7A"/>
              </a:solidFill>
            </a:endParaRPr>
          </a:p>
          <a:p>
            <a:r>
              <a:rPr lang="es-MX" sz="1400" b="1" dirty="0">
                <a:solidFill>
                  <a:srgbClr val="003E7A"/>
                </a:solidFill>
              </a:rPr>
              <a:t>AP Individual</a:t>
            </a:r>
          </a:p>
        </p:txBody>
      </p:sp>
    </p:spTree>
    <p:extLst>
      <p:ext uri="{BB962C8B-B14F-4D97-AF65-F5344CB8AC3E}">
        <p14:creationId xmlns:p14="http://schemas.microsoft.com/office/powerpoint/2010/main" val="3932969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44425" y="227271"/>
            <a:ext cx="7987848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b="1" dirty="0">
                <a:solidFill>
                  <a:schemeClr val="accent2">
                    <a:lumMod val="75000"/>
                  </a:schemeClr>
                </a:solidFill>
              </a:rPr>
              <a:t>Movimiento inicial</a:t>
            </a:r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41218" y="1378527"/>
            <a:ext cx="5784273" cy="3347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clasificará como reclamación inicial a la primera reclamación que sea procedente o pagada.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siniestro ocurrió en el ejercicio actual de reporte debe tener un tipo de movimiento inicial.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solidFill>
            <a:srgbClr val="003E7A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fld id="{00000000-1234-1234-1234-123412341234}" type="slidenum">
              <a:rPr lang="en">
                <a:ln>
                  <a:solidFill>
                    <a:srgbClr val="003E7A"/>
                  </a:solidFill>
                </a:ln>
                <a:solidFill>
                  <a:schemeClr val="bg1"/>
                </a:solidFill>
              </a:rPr>
              <a:pPr algn="ctr"/>
              <a:t>17</a:t>
            </a:fld>
            <a:endParaRPr dirty="0">
              <a:ln>
                <a:solidFill>
                  <a:srgbClr val="003E7A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21" name="Google Shape;369;p33">
            <a:extLst>
              <a:ext uri="{FF2B5EF4-FFF2-40B4-BE49-F238E27FC236}">
                <a16:creationId xmlns:a16="http://schemas.microsoft.com/office/drawing/2014/main" id="{58FDC348-EA57-47FF-8649-1D7128852838}"/>
              </a:ext>
            </a:extLst>
          </p:cNvPr>
          <p:cNvGrpSpPr/>
          <p:nvPr/>
        </p:nvGrpSpPr>
        <p:grpSpPr>
          <a:xfrm>
            <a:off x="6698672" y="1614055"/>
            <a:ext cx="1646909" cy="3329058"/>
            <a:chOff x="2547150" y="238125"/>
            <a:chExt cx="2525675" cy="5238750"/>
          </a:xfrm>
        </p:grpSpPr>
        <p:sp>
          <p:nvSpPr>
            <p:cNvPr id="22" name="Google Shape;370;p33">
              <a:extLst>
                <a:ext uri="{FF2B5EF4-FFF2-40B4-BE49-F238E27FC236}">
                  <a16:creationId xmlns:a16="http://schemas.microsoft.com/office/drawing/2014/main" id="{3682285E-5C36-4795-9D8C-B768F07C08D5}"/>
                </a:ext>
              </a:extLst>
            </p:cNvPr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371;p33">
              <a:extLst>
                <a:ext uri="{FF2B5EF4-FFF2-40B4-BE49-F238E27FC236}">
                  <a16:creationId xmlns:a16="http://schemas.microsoft.com/office/drawing/2014/main" id="{7F841A7A-BFA2-4EE6-AADC-4B8E4BF601BC}"/>
                </a:ext>
              </a:extLst>
            </p:cNvPr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72;p33">
              <a:extLst>
                <a:ext uri="{FF2B5EF4-FFF2-40B4-BE49-F238E27FC236}">
                  <a16:creationId xmlns:a16="http://schemas.microsoft.com/office/drawing/2014/main" id="{9F6A1401-12C1-464F-8309-4B13053F8B5F}"/>
                </a:ext>
              </a:extLst>
            </p:cNvPr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3;p33">
              <a:extLst>
                <a:ext uri="{FF2B5EF4-FFF2-40B4-BE49-F238E27FC236}">
                  <a16:creationId xmlns:a16="http://schemas.microsoft.com/office/drawing/2014/main" id="{FD3F6BE5-4895-4197-BA40-5F43C7590FEB}"/>
                </a:ext>
              </a:extLst>
            </p:cNvPr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118;p18">
            <a:extLst>
              <a:ext uri="{FF2B5EF4-FFF2-40B4-BE49-F238E27FC236}">
                <a16:creationId xmlns:a16="http://schemas.microsoft.com/office/drawing/2014/main" id="{82705B2A-57BE-4B33-AA6C-0E99F9B7E80C}"/>
              </a:ext>
            </a:extLst>
          </p:cNvPr>
          <p:cNvSpPr txBox="1">
            <a:spLocks/>
          </p:cNvSpPr>
          <p:nvPr/>
        </p:nvSpPr>
        <p:spPr>
          <a:xfrm>
            <a:off x="6802582" y="2237509"/>
            <a:ext cx="1433946" cy="1719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MX" sz="1400" b="1" u="sng" dirty="0">
                <a:solidFill>
                  <a:srgbClr val="003E7A"/>
                </a:solidFill>
              </a:rPr>
              <a:t>Aplica para:</a:t>
            </a:r>
          </a:p>
          <a:p>
            <a:endParaRPr lang="es-MX" sz="1400" b="1" dirty="0">
              <a:solidFill>
                <a:srgbClr val="003E7A"/>
              </a:solidFill>
            </a:endParaRPr>
          </a:p>
          <a:p>
            <a:endParaRPr lang="es-MX" sz="1400" b="1" dirty="0">
              <a:solidFill>
                <a:srgbClr val="003E7A"/>
              </a:solidFill>
            </a:endParaRPr>
          </a:p>
          <a:p>
            <a:endParaRPr lang="es-MX" sz="1400" b="1" dirty="0">
              <a:solidFill>
                <a:srgbClr val="003E7A"/>
              </a:solidFill>
            </a:endParaRPr>
          </a:p>
          <a:p>
            <a:r>
              <a:rPr lang="es-MX" sz="1400" b="1" dirty="0">
                <a:solidFill>
                  <a:srgbClr val="003E7A"/>
                </a:solidFill>
              </a:rPr>
              <a:t>AP Colectivo</a:t>
            </a:r>
          </a:p>
          <a:p>
            <a:endParaRPr lang="es-MX" sz="1400" b="1" dirty="0">
              <a:solidFill>
                <a:srgbClr val="003E7A"/>
              </a:solidFill>
            </a:endParaRPr>
          </a:p>
          <a:p>
            <a:r>
              <a:rPr lang="es-MX" sz="1400" b="1" dirty="0">
                <a:solidFill>
                  <a:srgbClr val="003E7A"/>
                </a:solidFill>
              </a:rPr>
              <a:t>AP Individual</a:t>
            </a:r>
          </a:p>
        </p:txBody>
      </p:sp>
    </p:spTree>
    <p:extLst>
      <p:ext uri="{BB962C8B-B14F-4D97-AF65-F5344CB8AC3E}">
        <p14:creationId xmlns:p14="http://schemas.microsoft.com/office/powerpoint/2010/main" val="332634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96;p41">
            <a:extLst>
              <a:ext uri="{FF2B5EF4-FFF2-40B4-BE49-F238E27FC236}">
                <a16:creationId xmlns:a16="http://schemas.microsoft.com/office/drawing/2014/main" id="{78960B51-35DB-4E65-98BD-20CF69BE76CB}"/>
              </a:ext>
            </a:extLst>
          </p:cNvPr>
          <p:cNvSpPr/>
          <p:nvPr/>
        </p:nvSpPr>
        <p:spPr>
          <a:xfrm>
            <a:off x="5943600" y="1404569"/>
            <a:ext cx="3200400" cy="153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11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" name="Google Shape;496;p41">
            <a:extLst>
              <a:ext uri="{FF2B5EF4-FFF2-40B4-BE49-F238E27FC236}">
                <a16:creationId xmlns:a16="http://schemas.microsoft.com/office/drawing/2014/main" id="{D51A5395-BCC3-496C-BD32-0D41DA77309F}"/>
              </a:ext>
            </a:extLst>
          </p:cNvPr>
          <p:cNvSpPr/>
          <p:nvPr/>
        </p:nvSpPr>
        <p:spPr>
          <a:xfrm>
            <a:off x="5943600" y="3118292"/>
            <a:ext cx="3200400" cy="153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11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1" name="Google Shape;496;p41">
            <a:extLst>
              <a:ext uri="{FF2B5EF4-FFF2-40B4-BE49-F238E27FC236}">
                <a16:creationId xmlns:a16="http://schemas.microsoft.com/office/drawing/2014/main" id="{C2FF2D24-1CC6-43F8-9EA2-DA9B938CD1D0}"/>
              </a:ext>
            </a:extLst>
          </p:cNvPr>
          <p:cNvSpPr/>
          <p:nvPr/>
        </p:nvSpPr>
        <p:spPr>
          <a:xfrm>
            <a:off x="0" y="3084080"/>
            <a:ext cx="3200400" cy="153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11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3" name="Google Shape;493;p41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/>
              <a:t>Gracias</a:t>
            </a:r>
            <a:endParaRPr sz="4800" b="1" dirty="0"/>
          </a:p>
        </p:txBody>
      </p:sp>
      <p:sp>
        <p:nvSpPr>
          <p:cNvPr id="494" name="Google Shape;494;p4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496" name="Google Shape;496;p41"/>
          <p:cNvSpPr/>
          <p:nvPr/>
        </p:nvSpPr>
        <p:spPr>
          <a:xfrm>
            <a:off x="0" y="1399495"/>
            <a:ext cx="3200400" cy="153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1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Ricardo Sevilla       </a:t>
            </a:r>
            <a:r>
              <a:rPr lang="es-MX" sz="11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RSevilla@cnsf.gob.mx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11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1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Aldo Hernandez    </a:t>
            </a:r>
            <a:r>
              <a:rPr lang="es-MX" sz="11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ARHernandez@cnsf.gob.mx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11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1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Karina Luna             </a:t>
            </a:r>
            <a:r>
              <a:rPr lang="es-MX" sz="11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KLuna@cnsf.gob.mx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11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9" name="Google Shape;499;p41"/>
          <p:cNvSpPr/>
          <p:nvPr/>
        </p:nvSpPr>
        <p:spPr>
          <a:xfrm>
            <a:off x="3285625" y="1738389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41"/>
          <p:cNvSpPr/>
          <p:nvPr/>
        </p:nvSpPr>
        <p:spPr>
          <a:xfrm rot="5400000">
            <a:off x="3459879" y="1738389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41"/>
          <p:cNvSpPr/>
          <p:nvPr/>
        </p:nvSpPr>
        <p:spPr>
          <a:xfrm rot="10800000">
            <a:off x="3459879" y="1914006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41"/>
          <p:cNvSpPr/>
          <p:nvPr/>
        </p:nvSpPr>
        <p:spPr>
          <a:xfrm rot="-5400000">
            <a:off x="3285625" y="1914006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41"/>
          <p:cNvSpPr/>
          <p:nvPr/>
        </p:nvSpPr>
        <p:spPr>
          <a:xfrm>
            <a:off x="3690657" y="2214203"/>
            <a:ext cx="534235" cy="45517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s-MX" b="1" i="0" dirty="0">
                <a:ln>
                  <a:noFill/>
                </a:ln>
                <a:solidFill>
                  <a:schemeClr val="lt1"/>
                </a:solidFill>
                <a:latin typeface="Dosis"/>
              </a:rPr>
              <a:t>C</a:t>
            </a:r>
            <a:endParaRPr b="1" i="0" dirty="0">
              <a:ln>
                <a:noFill/>
              </a:ln>
              <a:solidFill>
                <a:schemeClr val="lt1"/>
              </a:solidFill>
              <a:latin typeface="Dosis"/>
            </a:endParaRPr>
          </a:p>
        </p:txBody>
      </p:sp>
      <p:sp>
        <p:nvSpPr>
          <p:cNvPr id="505" name="Google Shape;505;p41"/>
          <p:cNvSpPr/>
          <p:nvPr/>
        </p:nvSpPr>
        <p:spPr>
          <a:xfrm>
            <a:off x="3807513" y="3348952"/>
            <a:ext cx="289660" cy="45517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s-MX" b="1" dirty="0">
                <a:solidFill>
                  <a:schemeClr val="lt1"/>
                </a:solidFill>
                <a:latin typeface="Dosis"/>
              </a:rPr>
              <a:t>R</a:t>
            </a:r>
            <a:endParaRPr b="1" i="0" dirty="0">
              <a:ln>
                <a:noFill/>
              </a:ln>
              <a:solidFill>
                <a:schemeClr val="lt1"/>
              </a:solidFill>
              <a:latin typeface="Dosis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E4C0AEB-8AAF-4CEE-86DE-A3313D7474C8}"/>
              </a:ext>
            </a:extLst>
          </p:cNvPr>
          <p:cNvSpPr/>
          <p:nvPr/>
        </p:nvSpPr>
        <p:spPr>
          <a:xfrm>
            <a:off x="5811567" y="1615498"/>
            <a:ext cx="166643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900" b="1" dirty="0">
                <a:solidFill>
                  <a:srgbClr val="766C42"/>
                </a:solidFill>
                <a:latin typeface="Montserrat" panose="00000500000000000000" pitchFamily="2" charset="0"/>
              </a:rPr>
              <a:t>@</a:t>
            </a:r>
            <a:r>
              <a:rPr lang="es-MX" sz="900" b="1" dirty="0" err="1">
                <a:solidFill>
                  <a:srgbClr val="766C42"/>
                </a:solidFill>
                <a:latin typeface="Montserrat" panose="00000500000000000000" pitchFamily="2" charset="0"/>
              </a:rPr>
              <a:t>CNSF_gob_mx</a:t>
            </a:r>
            <a:endParaRPr lang="es-MX" sz="900" b="1" dirty="0">
              <a:solidFill>
                <a:srgbClr val="766C42"/>
              </a:solidFill>
              <a:latin typeface="Montserrat" panose="00000500000000000000" pitchFamily="2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631BB1F-A0EB-4D73-B4A3-D0F39B806E5F}"/>
              </a:ext>
            </a:extLst>
          </p:cNvPr>
          <p:cNvSpPr/>
          <p:nvPr/>
        </p:nvSpPr>
        <p:spPr>
          <a:xfrm>
            <a:off x="5835629" y="1886023"/>
            <a:ext cx="166643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900" b="1" dirty="0">
                <a:solidFill>
                  <a:srgbClr val="766C42"/>
                </a:solidFill>
                <a:latin typeface="Montserrat" panose="00000500000000000000" pitchFamily="2" charset="0"/>
              </a:rPr>
              <a:t>@</a:t>
            </a:r>
            <a:r>
              <a:rPr lang="es-MX" sz="900" b="1" dirty="0" err="1">
                <a:solidFill>
                  <a:srgbClr val="766C42"/>
                </a:solidFill>
                <a:latin typeface="Montserrat" panose="00000500000000000000" pitchFamily="2" charset="0"/>
              </a:rPr>
              <a:t>CNSF_gob_mx</a:t>
            </a:r>
            <a:endParaRPr lang="es-MX" sz="900" b="1" dirty="0">
              <a:solidFill>
                <a:srgbClr val="766C42"/>
              </a:solidFill>
              <a:latin typeface="Montserrat" panose="00000500000000000000" pitchFamily="2" charset="0"/>
            </a:endParaRPr>
          </a:p>
        </p:txBody>
      </p:sp>
      <p:pic>
        <p:nvPicPr>
          <p:cNvPr id="24" name="Imagen 23" descr="Un letrero de color blanco&#10;&#10;Descripción generada automáticamente con confianza baja">
            <a:extLst>
              <a:ext uri="{FF2B5EF4-FFF2-40B4-BE49-F238E27FC236}">
                <a16:creationId xmlns:a16="http://schemas.microsoft.com/office/drawing/2014/main" id="{EAF8AFC8-A2E2-4143-A3B5-BBC04CF387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0" b="50000"/>
          <a:stretch/>
        </p:blipFill>
        <p:spPr>
          <a:xfrm>
            <a:off x="7480756" y="1624420"/>
            <a:ext cx="246793" cy="246191"/>
          </a:xfrm>
          <a:prstGeom prst="rect">
            <a:avLst/>
          </a:prstGeom>
        </p:spPr>
      </p:pic>
      <p:pic>
        <p:nvPicPr>
          <p:cNvPr id="25" name="Imagen 24" descr="Un letrero de color blanco&#10;&#10;Descripción generada automáticamente con confianza baja">
            <a:extLst>
              <a:ext uri="{FF2B5EF4-FFF2-40B4-BE49-F238E27FC236}">
                <a16:creationId xmlns:a16="http://schemas.microsoft.com/office/drawing/2014/main" id="{B9CF1E69-586A-4222-9301-A28E6BCA10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4" t="-897" r="55274" b="50897"/>
          <a:stretch/>
        </p:blipFill>
        <p:spPr>
          <a:xfrm>
            <a:off x="7528882" y="1927923"/>
            <a:ext cx="210700" cy="210186"/>
          </a:xfrm>
          <a:prstGeom prst="rect">
            <a:avLst/>
          </a:prstGeom>
        </p:spPr>
      </p:pic>
      <p:pic>
        <p:nvPicPr>
          <p:cNvPr id="26" name="Imagen 25" descr="Forma&#10;&#10;Descripción generada automáticamente con confianza baja">
            <a:extLst>
              <a:ext uri="{FF2B5EF4-FFF2-40B4-BE49-F238E27FC236}">
                <a16:creationId xmlns:a16="http://schemas.microsoft.com/office/drawing/2014/main" id="{73D4AADA-17D7-48AE-9EFA-0D12049F376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70" y="2495111"/>
            <a:ext cx="233241" cy="233241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2C3A8174-7D0B-45A0-8079-C405213074FE}"/>
              </a:ext>
            </a:extLst>
          </p:cNvPr>
          <p:cNvSpPr/>
          <p:nvPr/>
        </p:nvSpPr>
        <p:spPr>
          <a:xfrm>
            <a:off x="5883758" y="2159735"/>
            <a:ext cx="15821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900" b="1" dirty="0">
                <a:solidFill>
                  <a:srgbClr val="766C42"/>
                </a:solidFill>
                <a:latin typeface="Montserrat" panose="00000500000000000000" pitchFamily="2" charset="0"/>
              </a:rPr>
              <a:t>@CNSF.gob.mx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FFD2755-C916-4766-8438-C3C3879D4568}"/>
              </a:ext>
            </a:extLst>
          </p:cNvPr>
          <p:cNvSpPr/>
          <p:nvPr/>
        </p:nvSpPr>
        <p:spPr>
          <a:xfrm>
            <a:off x="5955944" y="2381546"/>
            <a:ext cx="1555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900" b="1" dirty="0">
                <a:solidFill>
                  <a:srgbClr val="766C42"/>
                </a:solidFill>
                <a:latin typeface="Montserrat" panose="00000500000000000000" pitchFamily="2" charset="0"/>
              </a:rPr>
              <a:t>Comisión Nacional de Seguros y Fianzas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7B02DCF2-28D8-4C86-9054-DA19397105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5295" y="2207096"/>
            <a:ext cx="224284" cy="224284"/>
          </a:xfrm>
          <a:prstGeom prst="rect">
            <a:avLst/>
          </a:prstGeom>
        </p:spPr>
      </p:pic>
      <p:pic>
        <p:nvPicPr>
          <p:cNvPr id="30" name="Picture 3">
            <a:extLst>
              <a:ext uri="{FF2B5EF4-FFF2-40B4-BE49-F238E27FC236}">
                <a16:creationId xmlns:a16="http://schemas.microsoft.com/office/drawing/2014/main" id="{E3404EF2-F646-48F7-B287-424F85578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390" y="3381692"/>
            <a:ext cx="1136243" cy="61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upo 30">
            <a:extLst>
              <a:ext uri="{FF2B5EF4-FFF2-40B4-BE49-F238E27FC236}">
                <a16:creationId xmlns:a16="http://schemas.microsoft.com/office/drawing/2014/main" id="{96071018-6B86-44CE-B244-7C59B2D5F42D}"/>
              </a:ext>
            </a:extLst>
          </p:cNvPr>
          <p:cNvGrpSpPr/>
          <p:nvPr/>
        </p:nvGrpSpPr>
        <p:grpSpPr>
          <a:xfrm>
            <a:off x="5896070" y="4000277"/>
            <a:ext cx="2426463" cy="342309"/>
            <a:chOff x="9266930" y="4021314"/>
            <a:chExt cx="2426463" cy="342309"/>
          </a:xfrm>
          <a:noFill/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9F3D215A-82E6-4755-BEBD-592305A4FC96}"/>
                </a:ext>
              </a:extLst>
            </p:cNvPr>
            <p:cNvSpPr/>
            <p:nvPr/>
          </p:nvSpPr>
          <p:spPr>
            <a:xfrm>
              <a:off x="9308163" y="4046226"/>
              <a:ext cx="2322025" cy="3173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100"/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DA3019F4-7A43-417D-AFB2-77C934C7FFB2}"/>
                </a:ext>
              </a:extLst>
            </p:cNvPr>
            <p:cNvSpPr txBox="1"/>
            <p:nvPr/>
          </p:nvSpPr>
          <p:spPr>
            <a:xfrm>
              <a:off x="9266930" y="4021314"/>
              <a:ext cx="2426463" cy="2616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b="1" dirty="0">
                  <a:solidFill>
                    <a:srgbClr val="766C42"/>
                  </a:solidFill>
                  <a:latin typeface="Montserrat" pitchFamily="2" charset="77"/>
                </a:rPr>
                <a:t>sio.cnsf.gob.mx</a:t>
              </a:r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9DC5C1C5-89D4-43DE-9C9D-83141FAA7B74}"/>
              </a:ext>
            </a:extLst>
          </p:cNvPr>
          <p:cNvGrpSpPr/>
          <p:nvPr/>
        </p:nvGrpSpPr>
        <p:grpSpPr>
          <a:xfrm>
            <a:off x="1157698" y="3339868"/>
            <a:ext cx="1785947" cy="1038254"/>
            <a:chOff x="5696188" y="1624577"/>
            <a:chExt cx="2512224" cy="1503001"/>
          </a:xfrm>
          <a:noFill/>
        </p:grpSpPr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F6CE5D7F-9961-4627-A29C-9D3081CCA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02708" y="1624577"/>
              <a:ext cx="1541160" cy="1035107"/>
            </a:xfrm>
            <a:prstGeom prst="rect">
              <a:avLst/>
            </a:prstGeom>
            <a:grpFill/>
          </p:spPr>
        </p:pic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AE76B239-771C-440B-A3CB-7F43AC3B07DE}"/>
                </a:ext>
              </a:extLst>
            </p:cNvPr>
            <p:cNvGrpSpPr/>
            <p:nvPr/>
          </p:nvGrpSpPr>
          <p:grpSpPr>
            <a:xfrm>
              <a:off x="5696188" y="2750697"/>
              <a:ext cx="2512224" cy="376881"/>
              <a:chOff x="5724764" y="2750697"/>
              <a:chExt cx="2512224" cy="376881"/>
            </a:xfrm>
            <a:grpFill/>
          </p:grpSpPr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id="{DFC9C4A1-E04F-4E6A-9D7F-A97A7BB13CAB}"/>
                  </a:ext>
                </a:extLst>
              </p:cNvPr>
              <p:cNvSpPr/>
              <p:nvPr/>
            </p:nvSpPr>
            <p:spPr>
              <a:xfrm>
                <a:off x="5914963" y="2750697"/>
                <a:ext cx="2322025" cy="31739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100" dirty="0"/>
              </a:p>
            </p:txBody>
          </p:sp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ECC6B12F-7F44-4C80-96DF-20A50ECE1760}"/>
                  </a:ext>
                </a:extLst>
              </p:cNvPr>
              <p:cNvSpPr txBox="1"/>
              <p:nvPr/>
            </p:nvSpPr>
            <p:spPr>
              <a:xfrm>
                <a:off x="5724764" y="2757417"/>
                <a:ext cx="2426462" cy="37016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100" b="1" dirty="0">
                    <a:solidFill>
                      <a:srgbClr val="766C42"/>
                    </a:solidFill>
                    <a:latin typeface="Montserrat" pitchFamily="2" charset="77"/>
                  </a:rPr>
                  <a:t>revista.cnsf.gob.mx</a:t>
                </a:r>
              </a:p>
            </p:txBody>
          </p:sp>
        </p:grpSp>
      </p:grpSp>
      <p:sp>
        <p:nvSpPr>
          <p:cNvPr id="39" name="Google Shape;504;p41">
            <a:extLst>
              <a:ext uri="{FF2B5EF4-FFF2-40B4-BE49-F238E27FC236}">
                <a16:creationId xmlns:a16="http://schemas.microsoft.com/office/drawing/2014/main" id="{E850B4EB-83D2-45E4-B59D-EAE264678762}"/>
              </a:ext>
            </a:extLst>
          </p:cNvPr>
          <p:cNvSpPr/>
          <p:nvPr/>
        </p:nvSpPr>
        <p:spPr>
          <a:xfrm>
            <a:off x="4889804" y="3329129"/>
            <a:ext cx="534235" cy="45517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s-MX" b="1" i="0" dirty="0">
                <a:ln>
                  <a:noFill/>
                </a:ln>
                <a:solidFill>
                  <a:schemeClr val="lt1"/>
                </a:solidFill>
                <a:latin typeface="Dosis"/>
              </a:rPr>
              <a:t>s</a:t>
            </a:r>
            <a:endParaRPr b="1" i="0" dirty="0">
              <a:ln>
                <a:noFill/>
              </a:ln>
              <a:solidFill>
                <a:schemeClr val="lt1"/>
              </a:solidFill>
              <a:latin typeface="Dosis"/>
            </a:endParaRPr>
          </a:p>
        </p:txBody>
      </p:sp>
      <p:sp>
        <p:nvSpPr>
          <p:cNvPr id="40" name="Google Shape;505;p41">
            <a:extLst>
              <a:ext uri="{FF2B5EF4-FFF2-40B4-BE49-F238E27FC236}">
                <a16:creationId xmlns:a16="http://schemas.microsoft.com/office/drawing/2014/main" id="{1AF9CCD0-FCDE-44BF-847C-6BA02110C4B0}"/>
              </a:ext>
            </a:extLst>
          </p:cNvPr>
          <p:cNvSpPr/>
          <p:nvPr/>
        </p:nvSpPr>
        <p:spPr>
          <a:xfrm>
            <a:off x="4898375" y="2250068"/>
            <a:ext cx="539898" cy="45517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s-MX" b="1" dirty="0">
                <a:solidFill>
                  <a:schemeClr val="lt1"/>
                </a:solidFill>
                <a:latin typeface="Dosis"/>
              </a:rPr>
              <a:t>RS</a:t>
            </a:r>
            <a:endParaRPr b="1" i="0" dirty="0">
              <a:ln>
                <a:noFill/>
              </a:ln>
              <a:solidFill>
                <a:schemeClr val="lt1"/>
              </a:solidFill>
              <a:latin typeface="Dosi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848B1-6DFF-8D4C-1CE1-413FC4B5B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2125980"/>
            <a:ext cx="5797296" cy="891540"/>
          </a:xfrm>
        </p:spPr>
        <p:txBody>
          <a:bodyPr/>
          <a:lstStyle/>
          <a:p>
            <a:pPr algn="ctr"/>
            <a:r>
              <a:rPr lang="es-MX" sz="3200" dirty="0"/>
              <a:t>VALIDACIONES NUEVAS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53C4B06-B8FF-0C7C-FC64-D0ECC5B71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552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41218" y="-40588"/>
            <a:ext cx="7987848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chemeClr val="accent2">
                    <a:lumMod val="75000"/>
                  </a:schemeClr>
                </a:solidFill>
              </a:rPr>
              <a:t>Validaciones entre catálogos</a:t>
            </a:r>
            <a:endParaRPr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41218" y="1140000"/>
            <a:ext cx="5658139" cy="35855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 algn="just">
              <a:spcBef>
                <a:spcPts val="600"/>
              </a:spcBef>
              <a:buSzPts val="2400"/>
              <a:buNone/>
            </a:pPr>
            <a:r>
              <a:rPr lang="es-MX" sz="1800" dirty="0"/>
              <a:t>Para la entrega de este ejercicio ya se estará revisando que los siguientes catálogos tengan consistencia entre el reporte del ejercicio actual y el reporte del ejercicio anterior:</a:t>
            </a:r>
          </a:p>
          <a:p>
            <a:pPr>
              <a:spcBef>
                <a:spcPts val="600"/>
              </a:spcBef>
              <a:buSzPts val="2400"/>
              <a:buFont typeface="Wingdings" panose="05000000000000000000" pitchFamily="2" charset="2"/>
              <a:buChar char="§"/>
            </a:pPr>
            <a:r>
              <a:rPr lang="es-MX" sz="1600" dirty="0"/>
              <a:t>Moneda</a:t>
            </a:r>
          </a:p>
          <a:p>
            <a:pPr>
              <a:spcBef>
                <a:spcPts val="600"/>
              </a:spcBef>
              <a:buSzPts val="2400"/>
              <a:buFont typeface="Wingdings" panose="05000000000000000000" pitchFamily="2" charset="2"/>
              <a:buChar char="§"/>
            </a:pPr>
            <a:r>
              <a:rPr lang="es-MX" sz="1600" dirty="0"/>
              <a:t>Entidad</a:t>
            </a:r>
          </a:p>
          <a:p>
            <a:pPr>
              <a:spcBef>
                <a:spcPts val="600"/>
              </a:spcBef>
              <a:buSzPts val="2400"/>
              <a:buFont typeface="Wingdings" panose="05000000000000000000" pitchFamily="2" charset="2"/>
              <a:buChar char="§"/>
            </a:pPr>
            <a:r>
              <a:rPr lang="es-MX" sz="1600" dirty="0"/>
              <a:t>Sexo</a:t>
            </a:r>
          </a:p>
          <a:p>
            <a:pPr>
              <a:spcBef>
                <a:spcPts val="600"/>
              </a:spcBef>
              <a:buSzPts val="2400"/>
              <a:buFont typeface="Wingdings" panose="05000000000000000000" pitchFamily="2" charset="2"/>
              <a:buChar char="§"/>
            </a:pPr>
            <a:r>
              <a:rPr lang="es-MX" sz="1600" dirty="0"/>
              <a:t>Forma de Venta</a:t>
            </a:r>
          </a:p>
          <a:p>
            <a:pPr>
              <a:spcBef>
                <a:spcPts val="600"/>
              </a:spcBef>
              <a:buSzPts val="2400"/>
              <a:buFont typeface="Wingdings" panose="05000000000000000000" pitchFamily="2" charset="2"/>
              <a:buChar char="§"/>
            </a:pPr>
            <a:r>
              <a:rPr lang="es-MX" sz="1600" dirty="0"/>
              <a:t>Subtipo de Seguro</a:t>
            </a:r>
          </a:p>
          <a:p>
            <a:pPr>
              <a:spcBef>
                <a:spcPts val="600"/>
              </a:spcBef>
              <a:buSzPts val="2400"/>
              <a:buFont typeface="Wingdings" panose="05000000000000000000" pitchFamily="2" charset="2"/>
              <a:buChar char="§"/>
            </a:pPr>
            <a:r>
              <a:rPr lang="es-MX" sz="1600" dirty="0"/>
              <a:t>Causa del Siniestro</a:t>
            </a:r>
          </a:p>
          <a:p>
            <a:pPr>
              <a:spcBef>
                <a:spcPts val="600"/>
              </a:spcBef>
              <a:buSzPts val="2400"/>
              <a:buFont typeface="Wingdings" panose="05000000000000000000" pitchFamily="2" charset="2"/>
              <a:buChar char="§"/>
            </a:pPr>
            <a:r>
              <a:rPr lang="es-MX" sz="1600" dirty="0"/>
              <a:t>Fecha de nacimiento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solidFill>
            <a:srgbClr val="003E7A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fld id="{00000000-1234-1234-1234-123412341234}" type="slidenum">
              <a:rPr lang="en">
                <a:ln>
                  <a:solidFill>
                    <a:srgbClr val="003E7A"/>
                  </a:solidFill>
                </a:ln>
                <a:solidFill>
                  <a:schemeClr val="bg1"/>
                </a:solidFill>
              </a:rPr>
              <a:pPr algn="ctr"/>
              <a:t>3</a:t>
            </a:fld>
            <a:endParaRPr dirty="0">
              <a:ln>
                <a:solidFill>
                  <a:srgbClr val="003E7A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21" name="Google Shape;369;p33">
            <a:extLst>
              <a:ext uri="{FF2B5EF4-FFF2-40B4-BE49-F238E27FC236}">
                <a16:creationId xmlns:a16="http://schemas.microsoft.com/office/drawing/2014/main" id="{58FDC348-EA57-47FF-8649-1D7128852838}"/>
              </a:ext>
            </a:extLst>
          </p:cNvPr>
          <p:cNvGrpSpPr/>
          <p:nvPr/>
        </p:nvGrpSpPr>
        <p:grpSpPr>
          <a:xfrm>
            <a:off x="6698672" y="1614055"/>
            <a:ext cx="1646909" cy="3329058"/>
            <a:chOff x="2547150" y="238125"/>
            <a:chExt cx="2525675" cy="5238750"/>
          </a:xfrm>
        </p:grpSpPr>
        <p:sp>
          <p:nvSpPr>
            <p:cNvPr id="22" name="Google Shape;370;p33">
              <a:extLst>
                <a:ext uri="{FF2B5EF4-FFF2-40B4-BE49-F238E27FC236}">
                  <a16:creationId xmlns:a16="http://schemas.microsoft.com/office/drawing/2014/main" id="{3682285E-5C36-4795-9D8C-B768F07C08D5}"/>
                </a:ext>
              </a:extLst>
            </p:cNvPr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371;p33">
              <a:extLst>
                <a:ext uri="{FF2B5EF4-FFF2-40B4-BE49-F238E27FC236}">
                  <a16:creationId xmlns:a16="http://schemas.microsoft.com/office/drawing/2014/main" id="{7F841A7A-BFA2-4EE6-AADC-4B8E4BF601BC}"/>
                </a:ext>
              </a:extLst>
            </p:cNvPr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72;p33">
              <a:extLst>
                <a:ext uri="{FF2B5EF4-FFF2-40B4-BE49-F238E27FC236}">
                  <a16:creationId xmlns:a16="http://schemas.microsoft.com/office/drawing/2014/main" id="{9F6A1401-12C1-464F-8309-4B13053F8B5F}"/>
                </a:ext>
              </a:extLst>
            </p:cNvPr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3;p33">
              <a:extLst>
                <a:ext uri="{FF2B5EF4-FFF2-40B4-BE49-F238E27FC236}">
                  <a16:creationId xmlns:a16="http://schemas.microsoft.com/office/drawing/2014/main" id="{FD3F6BE5-4895-4197-BA40-5F43C7590FEB}"/>
                </a:ext>
              </a:extLst>
            </p:cNvPr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118;p18">
            <a:extLst>
              <a:ext uri="{FF2B5EF4-FFF2-40B4-BE49-F238E27FC236}">
                <a16:creationId xmlns:a16="http://schemas.microsoft.com/office/drawing/2014/main" id="{82705B2A-57BE-4B33-AA6C-0E99F9B7E80C}"/>
              </a:ext>
            </a:extLst>
          </p:cNvPr>
          <p:cNvSpPr txBox="1">
            <a:spLocks/>
          </p:cNvSpPr>
          <p:nvPr/>
        </p:nvSpPr>
        <p:spPr>
          <a:xfrm>
            <a:off x="6802582" y="2237509"/>
            <a:ext cx="1433946" cy="1719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MX" sz="1400" b="1" u="sng" dirty="0">
                <a:solidFill>
                  <a:srgbClr val="003E7A"/>
                </a:solidFill>
              </a:rPr>
              <a:t>Aplica para:</a:t>
            </a:r>
          </a:p>
          <a:p>
            <a:endParaRPr lang="es-MX" sz="1400" b="1" dirty="0">
              <a:solidFill>
                <a:srgbClr val="003E7A"/>
              </a:solidFill>
            </a:endParaRPr>
          </a:p>
          <a:p>
            <a:endParaRPr lang="es-MX" sz="1400" b="1" dirty="0">
              <a:solidFill>
                <a:srgbClr val="003E7A"/>
              </a:solidFill>
            </a:endParaRPr>
          </a:p>
          <a:p>
            <a:endParaRPr lang="es-MX" sz="1400" b="1" dirty="0">
              <a:solidFill>
                <a:srgbClr val="003E7A"/>
              </a:solidFill>
            </a:endParaRPr>
          </a:p>
          <a:p>
            <a:r>
              <a:rPr lang="es-MX" sz="1400" b="1" dirty="0">
                <a:solidFill>
                  <a:srgbClr val="003E7A"/>
                </a:solidFill>
              </a:rPr>
              <a:t>AP Colectivo</a:t>
            </a:r>
          </a:p>
          <a:p>
            <a:endParaRPr lang="es-MX" sz="1400" b="1" dirty="0">
              <a:solidFill>
                <a:srgbClr val="003E7A"/>
              </a:solidFill>
            </a:endParaRPr>
          </a:p>
          <a:p>
            <a:r>
              <a:rPr lang="es-MX" sz="1400" b="1" dirty="0">
                <a:solidFill>
                  <a:srgbClr val="003E7A"/>
                </a:solidFill>
              </a:rPr>
              <a:t>AP Individual</a:t>
            </a:r>
          </a:p>
        </p:txBody>
      </p:sp>
    </p:spTree>
    <p:extLst>
      <p:ext uri="{BB962C8B-B14F-4D97-AF65-F5344CB8AC3E}">
        <p14:creationId xmlns:p14="http://schemas.microsoft.com/office/powerpoint/2010/main" val="2932698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41218" y="-40588"/>
            <a:ext cx="7987848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chemeClr val="accent2">
                    <a:lumMod val="75000"/>
                  </a:schemeClr>
                </a:solidFill>
              </a:rPr>
              <a:t>Subtipo de Seguro</a:t>
            </a:r>
            <a:endParaRPr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41218" y="1140000"/>
            <a:ext cx="5658139" cy="35855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 algn="just">
              <a:spcBef>
                <a:spcPts val="600"/>
              </a:spcBef>
              <a:buSzPts val="2400"/>
              <a:buNone/>
            </a:pPr>
            <a:r>
              <a:rPr lang="es-MX" sz="1800" dirty="0"/>
              <a:t>Para la variable subtipo de seguro es importante recalcar que se puede tener el valor de “Otros” en el 100% de la cartera</a:t>
            </a:r>
          </a:p>
          <a:p>
            <a:pPr marL="76200" indent="0" algn="just">
              <a:spcBef>
                <a:spcPts val="600"/>
              </a:spcBef>
              <a:buSzPts val="2400"/>
              <a:buNone/>
            </a:pPr>
            <a:r>
              <a:rPr lang="es-MX" sz="1800" dirty="0"/>
              <a:t>En caso que se tenga un porcentaje considerable de la cartera de los demás subtipos, tendrá que explicarse por carta</a:t>
            </a:r>
          </a:p>
          <a:p>
            <a:pPr marL="76200" indent="0" algn="just">
              <a:spcBef>
                <a:spcPts val="600"/>
              </a:spcBef>
              <a:buSzPts val="2400"/>
              <a:buNone/>
            </a:pPr>
            <a:endParaRPr lang="es-MX" sz="1800" dirty="0"/>
          </a:p>
          <a:p>
            <a:pPr algn="just"/>
            <a:r>
              <a:rPr lang="es-MX" sz="1800" dirty="0"/>
              <a:t>Producto básico estandarizado</a:t>
            </a:r>
          </a:p>
          <a:p>
            <a:pPr algn="just"/>
            <a:r>
              <a:rPr lang="es-MX" sz="1800" dirty="0"/>
              <a:t>Indemnizatorio</a:t>
            </a:r>
          </a:p>
          <a:p>
            <a:pPr algn="just"/>
            <a:r>
              <a:rPr lang="es-MX" sz="1800" dirty="0" err="1"/>
              <a:t>Microseguro</a:t>
            </a:r>
            <a:endParaRPr lang="es-MX" sz="1800" dirty="0"/>
          </a:p>
          <a:p>
            <a:pPr algn="just"/>
            <a:endParaRPr lang="es-MX" sz="1800"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solidFill>
            <a:srgbClr val="003E7A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fld id="{00000000-1234-1234-1234-123412341234}" type="slidenum">
              <a:rPr lang="en">
                <a:ln>
                  <a:solidFill>
                    <a:srgbClr val="003E7A"/>
                  </a:solidFill>
                </a:ln>
                <a:solidFill>
                  <a:schemeClr val="bg1"/>
                </a:solidFill>
              </a:rPr>
              <a:pPr algn="ctr"/>
              <a:t>4</a:t>
            </a:fld>
            <a:endParaRPr dirty="0">
              <a:ln>
                <a:solidFill>
                  <a:srgbClr val="003E7A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21" name="Google Shape;369;p33">
            <a:extLst>
              <a:ext uri="{FF2B5EF4-FFF2-40B4-BE49-F238E27FC236}">
                <a16:creationId xmlns:a16="http://schemas.microsoft.com/office/drawing/2014/main" id="{58FDC348-EA57-47FF-8649-1D7128852838}"/>
              </a:ext>
            </a:extLst>
          </p:cNvPr>
          <p:cNvGrpSpPr/>
          <p:nvPr/>
        </p:nvGrpSpPr>
        <p:grpSpPr>
          <a:xfrm>
            <a:off x="6698672" y="1614055"/>
            <a:ext cx="1646909" cy="3329058"/>
            <a:chOff x="2547150" y="238125"/>
            <a:chExt cx="2525675" cy="5238750"/>
          </a:xfrm>
        </p:grpSpPr>
        <p:sp>
          <p:nvSpPr>
            <p:cNvPr id="22" name="Google Shape;370;p33">
              <a:extLst>
                <a:ext uri="{FF2B5EF4-FFF2-40B4-BE49-F238E27FC236}">
                  <a16:creationId xmlns:a16="http://schemas.microsoft.com/office/drawing/2014/main" id="{3682285E-5C36-4795-9D8C-B768F07C08D5}"/>
                </a:ext>
              </a:extLst>
            </p:cNvPr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371;p33">
              <a:extLst>
                <a:ext uri="{FF2B5EF4-FFF2-40B4-BE49-F238E27FC236}">
                  <a16:creationId xmlns:a16="http://schemas.microsoft.com/office/drawing/2014/main" id="{7F841A7A-BFA2-4EE6-AADC-4B8E4BF601BC}"/>
                </a:ext>
              </a:extLst>
            </p:cNvPr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72;p33">
              <a:extLst>
                <a:ext uri="{FF2B5EF4-FFF2-40B4-BE49-F238E27FC236}">
                  <a16:creationId xmlns:a16="http://schemas.microsoft.com/office/drawing/2014/main" id="{9F6A1401-12C1-464F-8309-4B13053F8B5F}"/>
                </a:ext>
              </a:extLst>
            </p:cNvPr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3;p33">
              <a:extLst>
                <a:ext uri="{FF2B5EF4-FFF2-40B4-BE49-F238E27FC236}">
                  <a16:creationId xmlns:a16="http://schemas.microsoft.com/office/drawing/2014/main" id="{FD3F6BE5-4895-4197-BA40-5F43C7590FEB}"/>
                </a:ext>
              </a:extLst>
            </p:cNvPr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118;p18">
            <a:extLst>
              <a:ext uri="{FF2B5EF4-FFF2-40B4-BE49-F238E27FC236}">
                <a16:creationId xmlns:a16="http://schemas.microsoft.com/office/drawing/2014/main" id="{82705B2A-57BE-4B33-AA6C-0E99F9B7E80C}"/>
              </a:ext>
            </a:extLst>
          </p:cNvPr>
          <p:cNvSpPr txBox="1">
            <a:spLocks/>
          </p:cNvSpPr>
          <p:nvPr/>
        </p:nvSpPr>
        <p:spPr>
          <a:xfrm>
            <a:off x="6802582" y="2237509"/>
            <a:ext cx="1433946" cy="1719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MX" sz="1400" b="1" u="sng" dirty="0">
                <a:solidFill>
                  <a:srgbClr val="003E7A"/>
                </a:solidFill>
              </a:rPr>
              <a:t>Aplica para:</a:t>
            </a:r>
          </a:p>
          <a:p>
            <a:endParaRPr lang="es-MX" sz="1400" b="1" dirty="0">
              <a:solidFill>
                <a:srgbClr val="003E7A"/>
              </a:solidFill>
            </a:endParaRPr>
          </a:p>
          <a:p>
            <a:endParaRPr lang="es-MX" sz="1400" b="1" dirty="0">
              <a:solidFill>
                <a:srgbClr val="003E7A"/>
              </a:solidFill>
            </a:endParaRPr>
          </a:p>
          <a:p>
            <a:endParaRPr lang="es-MX" sz="1400" b="1" dirty="0">
              <a:solidFill>
                <a:srgbClr val="003E7A"/>
              </a:solidFill>
            </a:endParaRPr>
          </a:p>
          <a:p>
            <a:r>
              <a:rPr lang="es-MX" sz="1400" b="1" dirty="0">
                <a:solidFill>
                  <a:srgbClr val="003E7A"/>
                </a:solidFill>
              </a:rPr>
              <a:t>AP Colectivo</a:t>
            </a:r>
          </a:p>
          <a:p>
            <a:endParaRPr lang="es-MX" sz="1400" b="1" dirty="0">
              <a:solidFill>
                <a:srgbClr val="003E7A"/>
              </a:solidFill>
            </a:endParaRPr>
          </a:p>
          <a:p>
            <a:r>
              <a:rPr lang="es-MX" sz="1400" b="1" dirty="0">
                <a:solidFill>
                  <a:srgbClr val="003E7A"/>
                </a:solidFill>
              </a:rPr>
              <a:t>AP Individual</a:t>
            </a:r>
          </a:p>
        </p:txBody>
      </p:sp>
    </p:spTree>
    <p:extLst>
      <p:ext uri="{BB962C8B-B14F-4D97-AF65-F5344CB8AC3E}">
        <p14:creationId xmlns:p14="http://schemas.microsoft.com/office/powerpoint/2010/main" val="3898663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41218" y="-40588"/>
            <a:ext cx="7987848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chemeClr val="accent2">
                    <a:lumMod val="75000"/>
                  </a:schemeClr>
                </a:solidFill>
              </a:rPr>
              <a:t>Reclamaciones</a:t>
            </a:r>
            <a:endParaRPr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41218" y="2173574"/>
            <a:ext cx="5658139" cy="25519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 algn="just">
              <a:spcBef>
                <a:spcPts val="600"/>
              </a:spcBef>
              <a:buSzPts val="2400"/>
              <a:buNone/>
            </a:pPr>
            <a:r>
              <a:rPr lang="es-MX" sz="1800" dirty="0"/>
              <a:t>En el caso de siniestros, si una reclamación tiene fecha de contabilización de la reclamación del ejercicio anterior está reclamación </a:t>
            </a:r>
            <a:r>
              <a:rPr lang="es-MX" sz="1800" b="1" dirty="0"/>
              <a:t>debe</a:t>
            </a:r>
            <a:r>
              <a:rPr lang="es-MX" sz="1800" dirty="0"/>
              <a:t> estar reportada en el ejercicio anterior.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solidFill>
            <a:srgbClr val="003E7A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fld id="{00000000-1234-1234-1234-123412341234}" type="slidenum">
              <a:rPr lang="en">
                <a:ln>
                  <a:solidFill>
                    <a:srgbClr val="003E7A"/>
                  </a:solidFill>
                </a:ln>
                <a:solidFill>
                  <a:schemeClr val="bg1"/>
                </a:solidFill>
              </a:rPr>
              <a:pPr algn="ctr"/>
              <a:t>5</a:t>
            </a:fld>
            <a:endParaRPr dirty="0">
              <a:ln>
                <a:solidFill>
                  <a:srgbClr val="003E7A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21" name="Google Shape;369;p33">
            <a:extLst>
              <a:ext uri="{FF2B5EF4-FFF2-40B4-BE49-F238E27FC236}">
                <a16:creationId xmlns:a16="http://schemas.microsoft.com/office/drawing/2014/main" id="{58FDC348-EA57-47FF-8649-1D7128852838}"/>
              </a:ext>
            </a:extLst>
          </p:cNvPr>
          <p:cNvGrpSpPr/>
          <p:nvPr/>
        </p:nvGrpSpPr>
        <p:grpSpPr>
          <a:xfrm>
            <a:off x="6698672" y="1614055"/>
            <a:ext cx="1646909" cy="3329058"/>
            <a:chOff x="2547150" y="238125"/>
            <a:chExt cx="2525675" cy="5238750"/>
          </a:xfrm>
        </p:grpSpPr>
        <p:sp>
          <p:nvSpPr>
            <p:cNvPr id="22" name="Google Shape;370;p33">
              <a:extLst>
                <a:ext uri="{FF2B5EF4-FFF2-40B4-BE49-F238E27FC236}">
                  <a16:creationId xmlns:a16="http://schemas.microsoft.com/office/drawing/2014/main" id="{3682285E-5C36-4795-9D8C-B768F07C08D5}"/>
                </a:ext>
              </a:extLst>
            </p:cNvPr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371;p33">
              <a:extLst>
                <a:ext uri="{FF2B5EF4-FFF2-40B4-BE49-F238E27FC236}">
                  <a16:creationId xmlns:a16="http://schemas.microsoft.com/office/drawing/2014/main" id="{7F841A7A-BFA2-4EE6-AADC-4B8E4BF601BC}"/>
                </a:ext>
              </a:extLst>
            </p:cNvPr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72;p33">
              <a:extLst>
                <a:ext uri="{FF2B5EF4-FFF2-40B4-BE49-F238E27FC236}">
                  <a16:creationId xmlns:a16="http://schemas.microsoft.com/office/drawing/2014/main" id="{9F6A1401-12C1-464F-8309-4B13053F8B5F}"/>
                </a:ext>
              </a:extLst>
            </p:cNvPr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3;p33">
              <a:extLst>
                <a:ext uri="{FF2B5EF4-FFF2-40B4-BE49-F238E27FC236}">
                  <a16:creationId xmlns:a16="http://schemas.microsoft.com/office/drawing/2014/main" id="{FD3F6BE5-4895-4197-BA40-5F43C7590FEB}"/>
                </a:ext>
              </a:extLst>
            </p:cNvPr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118;p18">
            <a:extLst>
              <a:ext uri="{FF2B5EF4-FFF2-40B4-BE49-F238E27FC236}">
                <a16:creationId xmlns:a16="http://schemas.microsoft.com/office/drawing/2014/main" id="{82705B2A-57BE-4B33-AA6C-0E99F9B7E80C}"/>
              </a:ext>
            </a:extLst>
          </p:cNvPr>
          <p:cNvSpPr txBox="1">
            <a:spLocks/>
          </p:cNvSpPr>
          <p:nvPr/>
        </p:nvSpPr>
        <p:spPr>
          <a:xfrm>
            <a:off x="6802582" y="2237509"/>
            <a:ext cx="1433946" cy="1719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MX" sz="1400" b="1" u="sng" dirty="0">
                <a:solidFill>
                  <a:srgbClr val="003E7A"/>
                </a:solidFill>
              </a:rPr>
              <a:t>Aplica para:</a:t>
            </a:r>
          </a:p>
          <a:p>
            <a:endParaRPr lang="es-MX" sz="1400" b="1" dirty="0">
              <a:solidFill>
                <a:srgbClr val="003E7A"/>
              </a:solidFill>
            </a:endParaRPr>
          </a:p>
          <a:p>
            <a:endParaRPr lang="es-MX" sz="1400" b="1" dirty="0">
              <a:solidFill>
                <a:srgbClr val="003E7A"/>
              </a:solidFill>
            </a:endParaRPr>
          </a:p>
          <a:p>
            <a:endParaRPr lang="es-MX" sz="1400" b="1" dirty="0">
              <a:solidFill>
                <a:srgbClr val="003E7A"/>
              </a:solidFill>
            </a:endParaRPr>
          </a:p>
          <a:p>
            <a:r>
              <a:rPr lang="es-MX" sz="1400" b="1" dirty="0">
                <a:solidFill>
                  <a:srgbClr val="003E7A"/>
                </a:solidFill>
              </a:rPr>
              <a:t>AP Colectivo</a:t>
            </a:r>
          </a:p>
          <a:p>
            <a:endParaRPr lang="es-MX" sz="1400" b="1" dirty="0">
              <a:solidFill>
                <a:srgbClr val="003E7A"/>
              </a:solidFill>
            </a:endParaRPr>
          </a:p>
          <a:p>
            <a:r>
              <a:rPr lang="es-MX" sz="1400" b="1" dirty="0">
                <a:solidFill>
                  <a:srgbClr val="003E7A"/>
                </a:solidFill>
              </a:rPr>
              <a:t>AP Individual</a:t>
            </a:r>
          </a:p>
        </p:txBody>
      </p:sp>
    </p:spTree>
    <p:extLst>
      <p:ext uri="{BB962C8B-B14F-4D97-AF65-F5344CB8AC3E}">
        <p14:creationId xmlns:p14="http://schemas.microsoft.com/office/powerpoint/2010/main" val="1424254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41218" y="-40588"/>
            <a:ext cx="7987848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chemeClr val="accent2">
                    <a:lumMod val="75000"/>
                  </a:schemeClr>
                </a:solidFill>
              </a:rPr>
              <a:t>Validaciones entre catálogos</a:t>
            </a:r>
            <a:endParaRPr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41218" y="1140000"/>
            <a:ext cx="5658139" cy="35855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spcBef>
                <a:spcPts val="600"/>
              </a:spcBef>
              <a:buSzPts val="2400"/>
              <a:buNone/>
            </a:pPr>
            <a:r>
              <a:rPr lang="es-MX" sz="1800" dirty="0"/>
              <a:t>Si la póliza y certificado está reportada como vigente en el ejercicio anterior </a:t>
            </a:r>
            <a:r>
              <a:rPr lang="es-MX" sz="1800" b="1" dirty="0"/>
              <a:t>debe</a:t>
            </a:r>
            <a:r>
              <a:rPr lang="es-MX" sz="1800" dirty="0"/>
              <a:t> estar reportada en el ejercicio actual.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solidFill>
            <a:srgbClr val="003E7A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fld id="{00000000-1234-1234-1234-123412341234}" type="slidenum">
              <a:rPr lang="en">
                <a:ln>
                  <a:solidFill>
                    <a:srgbClr val="003E7A"/>
                  </a:solidFill>
                </a:ln>
                <a:solidFill>
                  <a:schemeClr val="bg1"/>
                </a:solidFill>
              </a:rPr>
              <a:pPr algn="ctr"/>
              <a:t>6</a:t>
            </a:fld>
            <a:endParaRPr dirty="0">
              <a:ln>
                <a:solidFill>
                  <a:srgbClr val="003E7A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21" name="Google Shape;369;p33">
            <a:extLst>
              <a:ext uri="{FF2B5EF4-FFF2-40B4-BE49-F238E27FC236}">
                <a16:creationId xmlns:a16="http://schemas.microsoft.com/office/drawing/2014/main" id="{58FDC348-EA57-47FF-8649-1D7128852838}"/>
              </a:ext>
            </a:extLst>
          </p:cNvPr>
          <p:cNvGrpSpPr/>
          <p:nvPr/>
        </p:nvGrpSpPr>
        <p:grpSpPr>
          <a:xfrm>
            <a:off x="6698672" y="1614055"/>
            <a:ext cx="1646909" cy="3329058"/>
            <a:chOff x="2547150" y="238125"/>
            <a:chExt cx="2525675" cy="5238750"/>
          </a:xfrm>
        </p:grpSpPr>
        <p:sp>
          <p:nvSpPr>
            <p:cNvPr id="22" name="Google Shape;370;p33">
              <a:extLst>
                <a:ext uri="{FF2B5EF4-FFF2-40B4-BE49-F238E27FC236}">
                  <a16:creationId xmlns:a16="http://schemas.microsoft.com/office/drawing/2014/main" id="{3682285E-5C36-4795-9D8C-B768F07C08D5}"/>
                </a:ext>
              </a:extLst>
            </p:cNvPr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371;p33">
              <a:extLst>
                <a:ext uri="{FF2B5EF4-FFF2-40B4-BE49-F238E27FC236}">
                  <a16:creationId xmlns:a16="http://schemas.microsoft.com/office/drawing/2014/main" id="{7F841A7A-BFA2-4EE6-AADC-4B8E4BF601BC}"/>
                </a:ext>
              </a:extLst>
            </p:cNvPr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72;p33">
              <a:extLst>
                <a:ext uri="{FF2B5EF4-FFF2-40B4-BE49-F238E27FC236}">
                  <a16:creationId xmlns:a16="http://schemas.microsoft.com/office/drawing/2014/main" id="{9F6A1401-12C1-464F-8309-4B13053F8B5F}"/>
                </a:ext>
              </a:extLst>
            </p:cNvPr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3;p33">
              <a:extLst>
                <a:ext uri="{FF2B5EF4-FFF2-40B4-BE49-F238E27FC236}">
                  <a16:creationId xmlns:a16="http://schemas.microsoft.com/office/drawing/2014/main" id="{FD3F6BE5-4895-4197-BA40-5F43C7590FEB}"/>
                </a:ext>
              </a:extLst>
            </p:cNvPr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118;p18">
            <a:extLst>
              <a:ext uri="{FF2B5EF4-FFF2-40B4-BE49-F238E27FC236}">
                <a16:creationId xmlns:a16="http://schemas.microsoft.com/office/drawing/2014/main" id="{82705B2A-57BE-4B33-AA6C-0E99F9B7E80C}"/>
              </a:ext>
            </a:extLst>
          </p:cNvPr>
          <p:cNvSpPr txBox="1">
            <a:spLocks/>
          </p:cNvSpPr>
          <p:nvPr/>
        </p:nvSpPr>
        <p:spPr>
          <a:xfrm>
            <a:off x="6802582" y="2237509"/>
            <a:ext cx="1433946" cy="1719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MX" sz="1400" b="1" u="sng" dirty="0">
                <a:solidFill>
                  <a:srgbClr val="003E7A"/>
                </a:solidFill>
              </a:rPr>
              <a:t>Aplica para:</a:t>
            </a:r>
          </a:p>
          <a:p>
            <a:endParaRPr lang="es-MX" sz="1400" b="1" dirty="0">
              <a:solidFill>
                <a:srgbClr val="003E7A"/>
              </a:solidFill>
            </a:endParaRPr>
          </a:p>
          <a:p>
            <a:endParaRPr lang="es-MX" sz="1400" b="1" dirty="0">
              <a:solidFill>
                <a:srgbClr val="003E7A"/>
              </a:solidFill>
            </a:endParaRPr>
          </a:p>
          <a:p>
            <a:endParaRPr lang="es-MX" sz="1400" b="1" dirty="0">
              <a:solidFill>
                <a:srgbClr val="003E7A"/>
              </a:solidFill>
            </a:endParaRPr>
          </a:p>
          <a:p>
            <a:r>
              <a:rPr lang="es-MX" sz="1400" b="1" dirty="0">
                <a:solidFill>
                  <a:srgbClr val="003E7A"/>
                </a:solidFill>
              </a:rPr>
              <a:t>AP Colectivo</a:t>
            </a:r>
          </a:p>
          <a:p>
            <a:endParaRPr lang="es-MX" sz="1400" b="1" dirty="0">
              <a:solidFill>
                <a:srgbClr val="003E7A"/>
              </a:solidFill>
            </a:endParaRPr>
          </a:p>
          <a:p>
            <a:r>
              <a:rPr lang="es-MX" sz="1400" b="1" dirty="0">
                <a:solidFill>
                  <a:srgbClr val="003E7A"/>
                </a:solidFill>
              </a:rPr>
              <a:t>AP Individual</a:t>
            </a:r>
          </a:p>
        </p:txBody>
      </p:sp>
    </p:spTree>
    <p:extLst>
      <p:ext uri="{BB962C8B-B14F-4D97-AF65-F5344CB8AC3E}">
        <p14:creationId xmlns:p14="http://schemas.microsoft.com/office/powerpoint/2010/main" val="2182903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41218" y="-40588"/>
            <a:ext cx="7987848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chemeClr val="accent2">
                    <a:lumMod val="75000"/>
                  </a:schemeClr>
                </a:solidFill>
              </a:rPr>
              <a:t>Suma asegurada</a:t>
            </a:r>
            <a:endParaRPr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41218" y="1948721"/>
            <a:ext cx="5658139" cy="27768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s-MX" sz="1800" dirty="0"/>
              <a:t>Si la Suma Asegurada es mayor a cero entonces la Suma Asegurada </a:t>
            </a:r>
            <a:r>
              <a:rPr lang="es-MX" sz="1800" b="1" dirty="0"/>
              <a:t>debe</a:t>
            </a:r>
            <a:r>
              <a:rPr lang="es-MX" sz="1800" dirty="0"/>
              <a:t> ser mayor a la Prima Devengada</a:t>
            </a:r>
          </a:p>
          <a:p>
            <a:pPr algn="just"/>
            <a:endParaRPr lang="es-MX" sz="1800" dirty="0"/>
          </a:p>
          <a:p>
            <a:pPr algn="just"/>
            <a:r>
              <a:rPr lang="es-MX" sz="1800" dirty="0"/>
              <a:t>Si la Suma Asegurada es mayor a cero entonces la Suma Asegurada debe ser mayor a la Prima Emitida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solidFill>
            <a:srgbClr val="003E7A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fld id="{00000000-1234-1234-1234-123412341234}" type="slidenum">
              <a:rPr lang="en">
                <a:ln>
                  <a:solidFill>
                    <a:srgbClr val="003E7A"/>
                  </a:solidFill>
                </a:ln>
                <a:solidFill>
                  <a:schemeClr val="bg1"/>
                </a:solidFill>
              </a:rPr>
              <a:pPr algn="ctr"/>
              <a:t>7</a:t>
            </a:fld>
            <a:endParaRPr dirty="0">
              <a:ln>
                <a:solidFill>
                  <a:srgbClr val="003E7A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21" name="Google Shape;369;p33">
            <a:extLst>
              <a:ext uri="{FF2B5EF4-FFF2-40B4-BE49-F238E27FC236}">
                <a16:creationId xmlns:a16="http://schemas.microsoft.com/office/drawing/2014/main" id="{58FDC348-EA57-47FF-8649-1D7128852838}"/>
              </a:ext>
            </a:extLst>
          </p:cNvPr>
          <p:cNvGrpSpPr/>
          <p:nvPr/>
        </p:nvGrpSpPr>
        <p:grpSpPr>
          <a:xfrm>
            <a:off x="6698672" y="1614055"/>
            <a:ext cx="1646909" cy="3329058"/>
            <a:chOff x="2547150" y="238125"/>
            <a:chExt cx="2525675" cy="5238750"/>
          </a:xfrm>
        </p:grpSpPr>
        <p:sp>
          <p:nvSpPr>
            <p:cNvPr id="22" name="Google Shape;370;p33">
              <a:extLst>
                <a:ext uri="{FF2B5EF4-FFF2-40B4-BE49-F238E27FC236}">
                  <a16:creationId xmlns:a16="http://schemas.microsoft.com/office/drawing/2014/main" id="{3682285E-5C36-4795-9D8C-B768F07C08D5}"/>
                </a:ext>
              </a:extLst>
            </p:cNvPr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371;p33">
              <a:extLst>
                <a:ext uri="{FF2B5EF4-FFF2-40B4-BE49-F238E27FC236}">
                  <a16:creationId xmlns:a16="http://schemas.microsoft.com/office/drawing/2014/main" id="{7F841A7A-BFA2-4EE6-AADC-4B8E4BF601BC}"/>
                </a:ext>
              </a:extLst>
            </p:cNvPr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72;p33">
              <a:extLst>
                <a:ext uri="{FF2B5EF4-FFF2-40B4-BE49-F238E27FC236}">
                  <a16:creationId xmlns:a16="http://schemas.microsoft.com/office/drawing/2014/main" id="{9F6A1401-12C1-464F-8309-4B13053F8B5F}"/>
                </a:ext>
              </a:extLst>
            </p:cNvPr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3;p33">
              <a:extLst>
                <a:ext uri="{FF2B5EF4-FFF2-40B4-BE49-F238E27FC236}">
                  <a16:creationId xmlns:a16="http://schemas.microsoft.com/office/drawing/2014/main" id="{FD3F6BE5-4895-4197-BA40-5F43C7590FEB}"/>
                </a:ext>
              </a:extLst>
            </p:cNvPr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118;p18">
            <a:extLst>
              <a:ext uri="{FF2B5EF4-FFF2-40B4-BE49-F238E27FC236}">
                <a16:creationId xmlns:a16="http://schemas.microsoft.com/office/drawing/2014/main" id="{82705B2A-57BE-4B33-AA6C-0E99F9B7E80C}"/>
              </a:ext>
            </a:extLst>
          </p:cNvPr>
          <p:cNvSpPr txBox="1">
            <a:spLocks/>
          </p:cNvSpPr>
          <p:nvPr/>
        </p:nvSpPr>
        <p:spPr>
          <a:xfrm>
            <a:off x="6802582" y="2237509"/>
            <a:ext cx="1433946" cy="1719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MX" sz="1400" b="1" u="sng" dirty="0">
                <a:solidFill>
                  <a:srgbClr val="003E7A"/>
                </a:solidFill>
              </a:rPr>
              <a:t>Aplica para:</a:t>
            </a:r>
          </a:p>
          <a:p>
            <a:endParaRPr lang="es-MX" sz="1400" b="1" dirty="0">
              <a:solidFill>
                <a:srgbClr val="003E7A"/>
              </a:solidFill>
            </a:endParaRPr>
          </a:p>
          <a:p>
            <a:endParaRPr lang="es-MX" sz="1400" b="1" dirty="0">
              <a:solidFill>
                <a:srgbClr val="003E7A"/>
              </a:solidFill>
            </a:endParaRPr>
          </a:p>
          <a:p>
            <a:endParaRPr lang="es-MX" sz="1400" b="1" dirty="0">
              <a:solidFill>
                <a:srgbClr val="003E7A"/>
              </a:solidFill>
            </a:endParaRPr>
          </a:p>
          <a:p>
            <a:r>
              <a:rPr lang="es-MX" sz="1400" b="1" dirty="0">
                <a:solidFill>
                  <a:srgbClr val="003E7A"/>
                </a:solidFill>
              </a:rPr>
              <a:t>AP Colectivo</a:t>
            </a:r>
          </a:p>
          <a:p>
            <a:endParaRPr lang="es-MX" sz="1400" b="1" dirty="0">
              <a:solidFill>
                <a:srgbClr val="003E7A"/>
              </a:solidFill>
            </a:endParaRPr>
          </a:p>
          <a:p>
            <a:r>
              <a:rPr lang="es-MX" sz="1400" b="1" dirty="0">
                <a:solidFill>
                  <a:srgbClr val="003E7A"/>
                </a:solidFill>
              </a:rPr>
              <a:t>AP Individual</a:t>
            </a:r>
          </a:p>
        </p:txBody>
      </p:sp>
    </p:spTree>
    <p:extLst>
      <p:ext uri="{BB962C8B-B14F-4D97-AF65-F5344CB8AC3E}">
        <p14:creationId xmlns:p14="http://schemas.microsoft.com/office/powerpoint/2010/main" val="191770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848B1-6DFF-8D4C-1CE1-413FC4B5B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2125980"/>
            <a:ext cx="5797296" cy="891540"/>
          </a:xfrm>
        </p:spPr>
        <p:txBody>
          <a:bodyPr/>
          <a:lstStyle/>
          <a:p>
            <a:pPr algn="ctr"/>
            <a:r>
              <a:rPr lang="es-MX" sz="3200" dirty="0"/>
              <a:t>VALIDACIONES A REFORZAR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53C4B06-B8FF-0C7C-FC64-D0ECC5B71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844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44425" y="227271"/>
            <a:ext cx="7987848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b="1" dirty="0">
                <a:solidFill>
                  <a:schemeClr val="accent2">
                    <a:lumMod val="75000"/>
                  </a:schemeClr>
                </a:solidFill>
              </a:rPr>
              <a:t>Prima devengada</a:t>
            </a:r>
            <a:endParaRPr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414009" y="1319981"/>
            <a:ext cx="6133605" cy="34055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s-MX" sz="16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sz="1600" dirty="0"/>
              <a:t>Si el estatus es </a:t>
            </a:r>
            <a:r>
              <a:rPr lang="es-MX" sz="1600" b="1" dirty="0"/>
              <a:t>igual</a:t>
            </a:r>
            <a:r>
              <a:rPr lang="es-MX" sz="1600" dirty="0"/>
              <a:t> a expirada o terminada (clave 2) entonces la </a:t>
            </a:r>
            <a:r>
              <a:rPr lang="es-MX" sz="1600" b="1" dirty="0"/>
              <a:t>prima</a:t>
            </a:r>
            <a:r>
              <a:rPr lang="es-MX" sz="1600" dirty="0"/>
              <a:t> </a:t>
            </a:r>
            <a:r>
              <a:rPr lang="es-MX" sz="1600" b="1" dirty="0"/>
              <a:t>devengada</a:t>
            </a:r>
            <a:r>
              <a:rPr lang="es-MX" sz="1600" dirty="0"/>
              <a:t> debe ser </a:t>
            </a:r>
            <a:r>
              <a:rPr lang="es-MX" sz="1600" b="1" dirty="0"/>
              <a:t>igual</a:t>
            </a:r>
            <a:r>
              <a:rPr lang="es-MX" sz="1600" dirty="0"/>
              <a:t> a la suma de la prima emitida de los tres últimos ejercicios. </a:t>
            </a:r>
          </a:p>
          <a:p>
            <a:pPr>
              <a:buFont typeface="Wingdings" panose="05000000000000000000" pitchFamily="2" charset="2"/>
              <a:buChar char="§"/>
            </a:pPr>
            <a:endParaRPr lang="es-MX" sz="1600" dirty="0"/>
          </a:p>
          <a:p>
            <a:pPr marL="76200" indent="0">
              <a:buNone/>
            </a:pPr>
            <a:r>
              <a:rPr lang="es-MX" sz="1600" b="1" dirty="0"/>
              <a:t>Nota</a:t>
            </a:r>
            <a:r>
              <a:rPr lang="es-MX" sz="1600" dirty="0"/>
              <a:t>: Esto aplica para los certificados con inicio de vigencia mayor o igual al 1 de enero del ejercicio anterior al revisado.</a:t>
            </a:r>
          </a:p>
          <a:p>
            <a:pPr>
              <a:buFont typeface="Wingdings" panose="05000000000000000000" pitchFamily="2" charset="2"/>
              <a:buChar char="§"/>
            </a:pPr>
            <a:endParaRPr lang="es-MX" sz="1600" dirty="0"/>
          </a:p>
          <a:p>
            <a:pPr>
              <a:buFont typeface="Wingdings" panose="05000000000000000000" pitchFamily="2" charset="2"/>
              <a:buChar char="§"/>
            </a:pPr>
            <a:endParaRPr lang="es-MX" sz="1600"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solidFill>
            <a:srgbClr val="003E7A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fld id="{00000000-1234-1234-1234-123412341234}" type="slidenum">
              <a:rPr lang="en">
                <a:ln>
                  <a:solidFill>
                    <a:srgbClr val="003E7A"/>
                  </a:solidFill>
                </a:ln>
                <a:solidFill>
                  <a:schemeClr val="bg1"/>
                </a:solidFill>
              </a:rPr>
              <a:pPr algn="ctr"/>
              <a:t>9</a:t>
            </a:fld>
            <a:endParaRPr dirty="0">
              <a:ln>
                <a:solidFill>
                  <a:srgbClr val="003E7A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21" name="Google Shape;369;p33">
            <a:extLst>
              <a:ext uri="{FF2B5EF4-FFF2-40B4-BE49-F238E27FC236}">
                <a16:creationId xmlns:a16="http://schemas.microsoft.com/office/drawing/2014/main" id="{58FDC348-EA57-47FF-8649-1D7128852838}"/>
              </a:ext>
            </a:extLst>
          </p:cNvPr>
          <p:cNvGrpSpPr/>
          <p:nvPr/>
        </p:nvGrpSpPr>
        <p:grpSpPr>
          <a:xfrm>
            <a:off x="6698672" y="1614055"/>
            <a:ext cx="1646909" cy="3329058"/>
            <a:chOff x="2547150" y="238125"/>
            <a:chExt cx="2525675" cy="5238750"/>
          </a:xfrm>
        </p:grpSpPr>
        <p:sp>
          <p:nvSpPr>
            <p:cNvPr id="22" name="Google Shape;370;p33">
              <a:extLst>
                <a:ext uri="{FF2B5EF4-FFF2-40B4-BE49-F238E27FC236}">
                  <a16:creationId xmlns:a16="http://schemas.microsoft.com/office/drawing/2014/main" id="{3682285E-5C36-4795-9D8C-B768F07C08D5}"/>
                </a:ext>
              </a:extLst>
            </p:cNvPr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371;p33">
              <a:extLst>
                <a:ext uri="{FF2B5EF4-FFF2-40B4-BE49-F238E27FC236}">
                  <a16:creationId xmlns:a16="http://schemas.microsoft.com/office/drawing/2014/main" id="{7F841A7A-BFA2-4EE6-AADC-4B8E4BF601BC}"/>
                </a:ext>
              </a:extLst>
            </p:cNvPr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72;p33">
              <a:extLst>
                <a:ext uri="{FF2B5EF4-FFF2-40B4-BE49-F238E27FC236}">
                  <a16:creationId xmlns:a16="http://schemas.microsoft.com/office/drawing/2014/main" id="{9F6A1401-12C1-464F-8309-4B13053F8B5F}"/>
                </a:ext>
              </a:extLst>
            </p:cNvPr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3;p33">
              <a:extLst>
                <a:ext uri="{FF2B5EF4-FFF2-40B4-BE49-F238E27FC236}">
                  <a16:creationId xmlns:a16="http://schemas.microsoft.com/office/drawing/2014/main" id="{FD3F6BE5-4895-4197-BA40-5F43C7590FEB}"/>
                </a:ext>
              </a:extLst>
            </p:cNvPr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3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118;p18">
            <a:extLst>
              <a:ext uri="{FF2B5EF4-FFF2-40B4-BE49-F238E27FC236}">
                <a16:creationId xmlns:a16="http://schemas.microsoft.com/office/drawing/2014/main" id="{82705B2A-57BE-4B33-AA6C-0E99F9B7E80C}"/>
              </a:ext>
            </a:extLst>
          </p:cNvPr>
          <p:cNvSpPr txBox="1">
            <a:spLocks/>
          </p:cNvSpPr>
          <p:nvPr/>
        </p:nvSpPr>
        <p:spPr>
          <a:xfrm>
            <a:off x="6802582" y="2237509"/>
            <a:ext cx="1433946" cy="1719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MX" sz="1400" b="1" u="sng" dirty="0">
                <a:solidFill>
                  <a:srgbClr val="003E7A"/>
                </a:solidFill>
              </a:rPr>
              <a:t>Aplica para:</a:t>
            </a:r>
          </a:p>
          <a:p>
            <a:endParaRPr lang="es-MX" sz="1400" b="1" dirty="0">
              <a:solidFill>
                <a:srgbClr val="003E7A"/>
              </a:solidFill>
            </a:endParaRPr>
          </a:p>
          <a:p>
            <a:endParaRPr lang="es-MX" sz="1400" b="1" dirty="0">
              <a:solidFill>
                <a:srgbClr val="003E7A"/>
              </a:solidFill>
            </a:endParaRPr>
          </a:p>
          <a:p>
            <a:endParaRPr lang="es-MX" sz="1400" b="1" dirty="0">
              <a:solidFill>
                <a:srgbClr val="003E7A"/>
              </a:solidFill>
            </a:endParaRPr>
          </a:p>
          <a:p>
            <a:r>
              <a:rPr lang="es-MX" sz="1400" b="1" dirty="0">
                <a:solidFill>
                  <a:srgbClr val="003E7A"/>
                </a:solidFill>
              </a:rPr>
              <a:t>AP Colectivo</a:t>
            </a:r>
          </a:p>
          <a:p>
            <a:endParaRPr lang="es-MX" sz="1400" b="1" dirty="0">
              <a:solidFill>
                <a:srgbClr val="003E7A"/>
              </a:solidFill>
            </a:endParaRPr>
          </a:p>
          <a:p>
            <a:r>
              <a:rPr lang="es-MX" sz="1400" b="1" dirty="0">
                <a:solidFill>
                  <a:srgbClr val="003E7A"/>
                </a:solidFill>
              </a:rPr>
              <a:t>AP Individual</a:t>
            </a:r>
          </a:p>
        </p:txBody>
      </p:sp>
    </p:spTree>
    <p:extLst>
      <p:ext uri="{BB962C8B-B14F-4D97-AF65-F5344CB8AC3E}">
        <p14:creationId xmlns:p14="http://schemas.microsoft.com/office/powerpoint/2010/main" val="1404025140"/>
      </p:ext>
    </p:extLst>
  </p:cSld>
  <p:clrMapOvr>
    <a:masterClrMapping/>
  </p:clrMapOvr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263238"/>
      </a:dk1>
      <a:lt1>
        <a:srgbClr val="FFFFFF"/>
      </a:lt1>
      <a:dk2>
        <a:srgbClr val="607D8B"/>
      </a:dk2>
      <a:lt2>
        <a:srgbClr val="ECEFF1"/>
      </a:lt2>
      <a:accent1>
        <a:srgbClr val="0091EA"/>
      </a:accent1>
      <a:accent2>
        <a:srgbClr val="0053A3"/>
      </a:accent2>
      <a:accent3>
        <a:srgbClr val="607D8B"/>
      </a:accent3>
      <a:accent4>
        <a:srgbClr val="CFD8DC"/>
      </a:accent4>
      <a:accent5>
        <a:srgbClr val="ECEFF1"/>
      </a:accent5>
      <a:accent6>
        <a:srgbClr val="ACDBF8"/>
      </a:accent6>
      <a:hlink>
        <a:srgbClr val="0091E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echa xmlns="8a1bad36-d8b0-4cfa-9462-7c748c5ba06c">2023-12-08T06:00:00+00:00</Fecha>
    <Ejercicio xmlns="8a1bad36-d8b0-4cfa-9462-7c748c5ba06c">2023: Nueva Estructura Seguros (CUSF)</Ejercicio>
    <Orden xmlns="8a1bad36-d8b0-4cfa-9462-7c748c5ba06c">D</Orden>
    <_dlc_DocId xmlns="fbb82a6a-a961-4754-99c6-5e8b59674839">ZUWP26PT267V-208-619</_dlc_DocId>
    <_dlc_DocIdUrl xmlns="fbb82a6a-a961-4754-99c6-5e8b59674839">
      <Url>https://www.cnsf.gob.mx/Sistemas/_layouts/15/DocIdRedir.aspx?ID=ZUWP26PT267V-208-619</Url>
      <Description>ZUWP26PT267V-208-619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D6B3A07897E7B468E6372F906A21529" ma:contentTypeVersion="3" ma:contentTypeDescription="Crear nuevo documento." ma:contentTypeScope="" ma:versionID="96f41bc828122236fb28b18823518c57">
  <xsd:schema xmlns:xsd="http://www.w3.org/2001/XMLSchema" xmlns:xs="http://www.w3.org/2001/XMLSchema" xmlns:p="http://schemas.microsoft.com/office/2006/metadata/properties" xmlns:ns2="8a1bad36-d8b0-4cfa-9462-7c748c5ba06c" xmlns:ns3="fbb82a6a-a961-4754-99c6-5e8b59674839" targetNamespace="http://schemas.microsoft.com/office/2006/metadata/properties" ma:root="true" ma:fieldsID="dff5b5ee9d2ad7274c3b25a988b8ed77" ns2:_="" ns3:_="">
    <xsd:import namespace="8a1bad36-d8b0-4cfa-9462-7c748c5ba06c"/>
    <xsd:import namespace="fbb82a6a-a961-4754-99c6-5e8b59674839"/>
    <xsd:element name="properties">
      <xsd:complexType>
        <xsd:sequence>
          <xsd:element name="documentManagement">
            <xsd:complexType>
              <xsd:all>
                <xsd:element ref="ns2:Fecha" minOccurs="0"/>
                <xsd:element ref="ns2:Ejercicio" minOccurs="0"/>
                <xsd:element ref="ns2:Orden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bad36-d8b0-4cfa-9462-7c748c5ba06c" elementFormDefault="qualified">
    <xsd:import namespace="http://schemas.microsoft.com/office/2006/documentManagement/types"/>
    <xsd:import namespace="http://schemas.microsoft.com/office/infopath/2007/PartnerControls"/>
    <xsd:element name="Fecha" ma:index="8" nillable="true" ma:displayName="Fecha" ma:format="DateOnly" ma:internalName="Fecha">
      <xsd:simpleType>
        <xsd:restriction base="dms:DateTime"/>
      </xsd:simpleType>
    </xsd:element>
    <xsd:element name="Ejercicio" ma:index="9" nillable="true" ma:displayName="Ejercicio" ma:internalName="Ejercicio">
      <xsd:simpleType>
        <xsd:restriction base="dms:Text">
          <xsd:maxLength value="255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b82a6a-a961-4754-99c6-5e8b59674839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2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D9C25D-ADD1-4687-9F13-CF842DE691C4}"/>
</file>

<file path=customXml/itemProps2.xml><?xml version="1.0" encoding="utf-8"?>
<ds:datastoreItem xmlns:ds="http://schemas.openxmlformats.org/officeDocument/2006/customXml" ds:itemID="{2044D1BB-63FE-4D39-B152-C074AC8A20D2}"/>
</file>

<file path=customXml/itemProps3.xml><?xml version="1.0" encoding="utf-8"?>
<ds:datastoreItem xmlns:ds="http://schemas.openxmlformats.org/officeDocument/2006/customXml" ds:itemID="{B48B93A2-FDEE-40D8-89D5-4ABF945A5584}"/>
</file>

<file path=customXml/itemProps4.xml><?xml version="1.0" encoding="utf-8"?>
<ds:datastoreItem xmlns:ds="http://schemas.openxmlformats.org/officeDocument/2006/customXml" ds:itemID="{57D04C60-A74B-4483-9D25-45B1E4868481}"/>
</file>

<file path=docProps/app.xml><?xml version="1.0" encoding="utf-8"?>
<Properties xmlns="http://schemas.openxmlformats.org/officeDocument/2006/extended-properties" xmlns:vt="http://schemas.openxmlformats.org/officeDocument/2006/docPropsVTypes">
  <TotalTime>4804</TotalTime>
  <Words>909</Words>
  <Application>Microsoft Office PowerPoint</Application>
  <PresentationFormat>Presentación en pantalla (16:9)</PresentationFormat>
  <Paragraphs>262</Paragraphs>
  <Slides>18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Dosis</vt:lpstr>
      <vt:lpstr>Wingdings</vt:lpstr>
      <vt:lpstr>Calibri</vt:lpstr>
      <vt:lpstr>Roboto Slab</vt:lpstr>
      <vt:lpstr>Arial</vt:lpstr>
      <vt:lpstr>Source Sans Pro</vt:lpstr>
      <vt:lpstr>Montserrat</vt:lpstr>
      <vt:lpstr>Symbol</vt:lpstr>
      <vt:lpstr>Cordelia template</vt:lpstr>
      <vt:lpstr>Taller sobre el Manual del Sistema Estadístico de los Seguros de Accidentes Personales</vt:lpstr>
      <vt:lpstr>VALIDACIONES NUEVAS</vt:lpstr>
      <vt:lpstr>Validaciones entre catálogos</vt:lpstr>
      <vt:lpstr>Subtipo de Seguro</vt:lpstr>
      <vt:lpstr>Reclamaciones</vt:lpstr>
      <vt:lpstr>Validaciones entre catálogos</vt:lpstr>
      <vt:lpstr>Suma asegurada</vt:lpstr>
      <vt:lpstr>VALIDACIONES A REFORZAR</vt:lpstr>
      <vt:lpstr>Prima devengada</vt:lpstr>
      <vt:lpstr>Prima devengada</vt:lpstr>
      <vt:lpstr>Prima devengada</vt:lpstr>
      <vt:lpstr>Prima devengada</vt:lpstr>
      <vt:lpstr>Prima devengada</vt:lpstr>
      <vt:lpstr>Prima devengada</vt:lpstr>
      <vt:lpstr>Prima Emitida </vt:lpstr>
      <vt:lpstr>Cobertura</vt:lpstr>
      <vt:lpstr>Movimiento inicial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Accidentes Personales 2023</dc:title>
  <dc:creator>KARINA LUNA MARTINEZ</dc:creator>
  <cp:lastModifiedBy>RICARDO HUMBERTO SEVILLA AGUILAR</cp:lastModifiedBy>
  <cp:revision>168</cp:revision>
  <dcterms:modified xsi:type="dcterms:W3CDTF">2023-12-09T05:49:59Z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0x0101003D6B3A07897E7B468E6372F906A21529</vt:lpwstr>
  </property>
  <property fmtid="{D5CDD505-2E9C-101B-9397-08002B2CF9AE}" pid="3" name="_dlc_DocIdItemGuid">
    <vt:lpwstr>0fd5fc4b-b800-40a5-83c1-232831811dc7</vt:lpwstr>
  </property>
</Properties>
</file>